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257_DB240071.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09" r:id="rId4"/>
    <p:sldMasterId id="2147483824" r:id="rId5"/>
    <p:sldMasterId id="2147483826" r:id="rId6"/>
  </p:sldMasterIdLst>
  <p:notesMasterIdLst>
    <p:notesMasterId r:id="rId41"/>
  </p:notesMasterIdLst>
  <p:handoutMasterIdLst>
    <p:handoutMasterId r:id="rId42"/>
  </p:handoutMasterIdLst>
  <p:sldIdLst>
    <p:sldId id="649" r:id="rId7"/>
    <p:sldId id="650" r:id="rId8"/>
    <p:sldId id="651" r:id="rId9"/>
    <p:sldId id="652" r:id="rId10"/>
    <p:sldId id="653" r:id="rId11"/>
    <p:sldId id="654" r:id="rId12"/>
    <p:sldId id="459" r:id="rId13"/>
    <p:sldId id="576" r:id="rId14"/>
    <p:sldId id="612" r:id="rId15"/>
    <p:sldId id="615" r:id="rId16"/>
    <p:sldId id="625" r:id="rId17"/>
    <p:sldId id="638" r:id="rId18"/>
    <p:sldId id="639" r:id="rId19"/>
    <p:sldId id="657" r:id="rId20"/>
    <p:sldId id="593" r:id="rId21"/>
    <p:sldId id="659" r:id="rId22"/>
    <p:sldId id="658" r:id="rId23"/>
    <p:sldId id="640" r:id="rId24"/>
    <p:sldId id="628" r:id="rId25"/>
    <p:sldId id="630" r:id="rId26"/>
    <p:sldId id="618" r:id="rId27"/>
    <p:sldId id="641" r:id="rId28"/>
    <p:sldId id="642" r:id="rId29"/>
    <p:sldId id="623" r:id="rId30"/>
    <p:sldId id="634" r:id="rId31"/>
    <p:sldId id="643" r:id="rId32"/>
    <p:sldId id="644" r:id="rId33"/>
    <p:sldId id="646" r:id="rId34"/>
    <p:sldId id="592" r:id="rId35"/>
    <p:sldId id="599" r:id="rId36"/>
    <p:sldId id="465" r:id="rId37"/>
    <p:sldId id="660" r:id="rId38"/>
    <p:sldId id="655" r:id="rId39"/>
    <p:sldId id="656" r:id="rId40"/>
  </p:sldIdLst>
  <p:sldSz cx="12192000" cy="6858000"/>
  <p:notesSz cx="7315200" cy="9601200"/>
  <p:defaultTextStyle>
    <a:defPPr>
      <a:defRPr lang="en-US"/>
    </a:defPPr>
    <a:lvl1pPr algn="ctr" rtl="0" fontAlgn="base">
      <a:spcBef>
        <a:spcPct val="0"/>
      </a:spcBef>
      <a:spcAft>
        <a:spcPct val="0"/>
      </a:spcAft>
      <a:defRPr sz="800" b="1" kern="1200">
        <a:solidFill>
          <a:schemeClr val="tx1"/>
        </a:solidFill>
        <a:latin typeface="Arial" charset="0"/>
        <a:ea typeface="ＭＳ Ｐゴシック" charset="0"/>
        <a:cs typeface="+mn-cs"/>
      </a:defRPr>
    </a:lvl1pPr>
    <a:lvl2pPr marL="457200" algn="ctr" rtl="0" fontAlgn="base">
      <a:spcBef>
        <a:spcPct val="0"/>
      </a:spcBef>
      <a:spcAft>
        <a:spcPct val="0"/>
      </a:spcAft>
      <a:defRPr sz="800" b="1" kern="1200">
        <a:solidFill>
          <a:schemeClr val="tx1"/>
        </a:solidFill>
        <a:latin typeface="Arial" charset="0"/>
        <a:ea typeface="ＭＳ Ｐゴシック" charset="0"/>
        <a:cs typeface="+mn-cs"/>
      </a:defRPr>
    </a:lvl2pPr>
    <a:lvl3pPr marL="914400" algn="ctr" rtl="0" fontAlgn="base">
      <a:spcBef>
        <a:spcPct val="0"/>
      </a:spcBef>
      <a:spcAft>
        <a:spcPct val="0"/>
      </a:spcAft>
      <a:defRPr sz="800" b="1" kern="1200">
        <a:solidFill>
          <a:schemeClr val="tx1"/>
        </a:solidFill>
        <a:latin typeface="Arial" charset="0"/>
        <a:ea typeface="ＭＳ Ｐゴシック" charset="0"/>
        <a:cs typeface="+mn-cs"/>
      </a:defRPr>
    </a:lvl3pPr>
    <a:lvl4pPr marL="1371600" algn="ctr" rtl="0" fontAlgn="base">
      <a:spcBef>
        <a:spcPct val="0"/>
      </a:spcBef>
      <a:spcAft>
        <a:spcPct val="0"/>
      </a:spcAft>
      <a:defRPr sz="800" b="1" kern="1200">
        <a:solidFill>
          <a:schemeClr val="tx1"/>
        </a:solidFill>
        <a:latin typeface="Arial" charset="0"/>
        <a:ea typeface="ＭＳ Ｐゴシック" charset="0"/>
        <a:cs typeface="+mn-cs"/>
      </a:defRPr>
    </a:lvl4pPr>
    <a:lvl5pPr marL="1828800" algn="ctr" rtl="0" fontAlgn="base">
      <a:spcBef>
        <a:spcPct val="0"/>
      </a:spcBef>
      <a:spcAft>
        <a:spcPct val="0"/>
      </a:spcAft>
      <a:defRPr sz="800" b="1" kern="1200">
        <a:solidFill>
          <a:schemeClr val="tx1"/>
        </a:solidFill>
        <a:latin typeface="Arial" charset="0"/>
        <a:ea typeface="ＭＳ Ｐゴシック" charset="0"/>
        <a:cs typeface="+mn-cs"/>
      </a:defRPr>
    </a:lvl5pPr>
    <a:lvl6pPr marL="2286000" algn="l" defTabSz="457200" rtl="0" eaLnBrk="1" latinLnBrk="0" hangingPunct="1">
      <a:defRPr sz="800" b="1" kern="1200">
        <a:solidFill>
          <a:schemeClr val="tx1"/>
        </a:solidFill>
        <a:latin typeface="Arial" charset="0"/>
        <a:ea typeface="ＭＳ Ｐゴシック" charset="0"/>
        <a:cs typeface="+mn-cs"/>
      </a:defRPr>
    </a:lvl6pPr>
    <a:lvl7pPr marL="2743200" algn="l" defTabSz="457200" rtl="0" eaLnBrk="1" latinLnBrk="0" hangingPunct="1">
      <a:defRPr sz="800" b="1" kern="1200">
        <a:solidFill>
          <a:schemeClr val="tx1"/>
        </a:solidFill>
        <a:latin typeface="Arial" charset="0"/>
        <a:ea typeface="ＭＳ Ｐゴシック" charset="0"/>
        <a:cs typeface="+mn-cs"/>
      </a:defRPr>
    </a:lvl7pPr>
    <a:lvl8pPr marL="3200400" algn="l" defTabSz="457200" rtl="0" eaLnBrk="1" latinLnBrk="0" hangingPunct="1">
      <a:defRPr sz="800" b="1" kern="1200">
        <a:solidFill>
          <a:schemeClr val="tx1"/>
        </a:solidFill>
        <a:latin typeface="Arial" charset="0"/>
        <a:ea typeface="ＭＳ Ｐゴシック" charset="0"/>
        <a:cs typeface="+mn-cs"/>
      </a:defRPr>
    </a:lvl8pPr>
    <a:lvl9pPr marL="3657600" algn="l" defTabSz="457200" rtl="0" eaLnBrk="1" latinLnBrk="0" hangingPunct="1">
      <a:defRPr sz="800" b="1"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4176" userDrawn="1">
          <p15:clr>
            <a:srgbClr val="A4A3A4"/>
          </p15:clr>
        </p15:guide>
        <p15:guide id="2" orient="horz" pos="1296" userDrawn="1">
          <p15:clr>
            <a:srgbClr val="A4A3A4"/>
          </p15:clr>
        </p15:guide>
        <p15:guide id="3" orient="horz" pos="4128" userDrawn="1">
          <p15:clr>
            <a:srgbClr val="A4A3A4"/>
          </p15:clr>
        </p15:guide>
        <p15:guide id="4" orient="horz" pos="912" userDrawn="1">
          <p15:clr>
            <a:srgbClr val="A4A3A4"/>
          </p15:clr>
        </p15:guide>
        <p15:guide id="5" orient="horz" pos="1776" userDrawn="1">
          <p15:clr>
            <a:srgbClr val="A4A3A4"/>
          </p15:clr>
        </p15:guide>
        <p15:guide id="6" orient="horz" pos="2448" userDrawn="1">
          <p15:clr>
            <a:srgbClr val="A4A3A4"/>
          </p15:clr>
        </p15:guide>
        <p15:guide id="7" orient="horz" pos="2640" userDrawn="1">
          <p15:clr>
            <a:srgbClr val="A4A3A4"/>
          </p15:clr>
        </p15:guide>
        <p15:guide id="8" pos="384" userDrawn="1">
          <p15:clr>
            <a:srgbClr val="A4A3A4"/>
          </p15:clr>
        </p15:guide>
        <p15:guide id="9" pos="3024" userDrawn="1">
          <p15:clr>
            <a:srgbClr val="A4A3A4"/>
          </p15:clr>
        </p15:guide>
        <p15:guide id="10" pos="5280" userDrawn="1">
          <p15:clr>
            <a:srgbClr val="A4A3A4"/>
          </p15:clr>
        </p15:guide>
        <p15:guide id="11" pos="768"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033BC9-05F6-A0E4-C139-15D0DF670372}" name="Evan Syers" initials="ES" userId="S::esyers@daymarkea.com::8b329d2d-c6fb-433c-9328-8fac689e686f" providerId="AD"/>
  <p188:author id="{E0FD72CC-1125-A556-3436-E89F0889F1A7}" name="Louisa Lund" initials="LL" userId="S::llund@daymarkea.com::784ad7d7-7538-47ef-b4dd-d35199961742" providerId="AD"/>
  <p188:author id="{C78B63D9-C162-1952-FB20-B1E80AC12A51}" name="Oomen, Veronique [BPU]" initials="O[" userId="S::veronique.oomen@bpu.nj.gov::b593db53-59b3-45c0-aee0-3d5159b33e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ilverman, Abe [BPU]" initials="S[" lastIdx="1" clrIdx="6">
    <p:extLst>
      <p:ext uri="{19B8F6BF-5375-455C-9EA6-DF929625EA0E}">
        <p15:presenceInfo xmlns:p15="http://schemas.microsoft.com/office/powerpoint/2012/main" userId="S::abe.silverman@bpu.nj.gov::2ae3eafe-ee9f-4f31-b67e-03edb631971b" providerId="AD"/>
      </p:ext>
    </p:extLst>
  </p:cmAuthor>
  <p:cmAuthor id="1" name="Louisa Lund" initials="LL" lastIdx="64" clrIdx="0">
    <p:extLst>
      <p:ext uri="{19B8F6BF-5375-455C-9EA6-DF929625EA0E}">
        <p15:presenceInfo xmlns:p15="http://schemas.microsoft.com/office/powerpoint/2012/main" userId="S::llund@daymarkea.com::784ad7d7-7538-47ef-b4dd-d35199961742" providerId="AD"/>
      </p:ext>
    </p:extLst>
  </p:cmAuthor>
  <p:cmAuthor id="2" name="Evan Syers" initials="ES" lastIdx="11" clrIdx="1">
    <p:extLst>
      <p:ext uri="{19B8F6BF-5375-455C-9EA6-DF929625EA0E}">
        <p15:presenceInfo xmlns:p15="http://schemas.microsoft.com/office/powerpoint/2012/main" userId="S::esyers@daymarkea.com::8b329d2d-c6fb-433c-9328-8fac689e686f" providerId="AD"/>
      </p:ext>
    </p:extLst>
  </p:cmAuthor>
  <p:cmAuthor id="3" name="Carrie Gilbert" initials="CG" lastIdx="7" clrIdx="2">
    <p:extLst>
      <p:ext uri="{19B8F6BF-5375-455C-9EA6-DF929625EA0E}">
        <p15:presenceInfo xmlns:p15="http://schemas.microsoft.com/office/powerpoint/2012/main" userId="S::cgilbert@daymarkea.com::40a2afa7-9a6d-4d11-a817-4c8dce063e49" providerId="AD"/>
      </p:ext>
    </p:extLst>
  </p:cmAuthor>
  <p:cmAuthor id="4" name="Benrey, Ariane [BPU]" initials="BA[" lastIdx="40" clrIdx="3">
    <p:extLst>
      <p:ext uri="{19B8F6BF-5375-455C-9EA6-DF929625EA0E}">
        <p15:presenceInfo xmlns:p15="http://schemas.microsoft.com/office/powerpoint/2012/main" userId="S-1-5-21-1708537768-492894223-839522115-11235" providerId="AD"/>
      </p:ext>
    </p:extLst>
  </p:cmAuthor>
  <p:cmAuthor id="5" name="Oomen, Veronique [BPU]" initials="OV[" lastIdx="31" clrIdx="4">
    <p:extLst>
      <p:ext uri="{19B8F6BF-5375-455C-9EA6-DF929625EA0E}">
        <p15:presenceInfo xmlns:p15="http://schemas.microsoft.com/office/powerpoint/2012/main" userId="S-1-5-21-1708537768-492894223-839522115-13015" providerId="AD"/>
      </p:ext>
    </p:extLst>
  </p:cmAuthor>
  <p:cmAuthor id="6" name="Oomen, Veronique [BPU]" initials="O[" lastIdx="2" clrIdx="5">
    <p:extLst>
      <p:ext uri="{19B8F6BF-5375-455C-9EA6-DF929625EA0E}">
        <p15:presenceInfo xmlns:p15="http://schemas.microsoft.com/office/powerpoint/2012/main" userId="S::veronique.oomen@bpu.nj.gov::b593db53-59b3-45c0-aee0-3d5159b33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A93"/>
    <a:srgbClr val="505759"/>
    <a:srgbClr val="000000"/>
    <a:srgbClr val="595959"/>
    <a:srgbClr val="D70D17"/>
    <a:srgbClr val="BE1520"/>
    <a:srgbClr val="CCC0AF"/>
    <a:srgbClr val="BEBA00"/>
    <a:srgbClr val="BFBB03"/>
    <a:srgbClr val="FF7E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6610" autoAdjust="0"/>
  </p:normalViewPr>
  <p:slideViewPr>
    <p:cSldViewPr snapToGrid="0">
      <p:cViewPr varScale="1">
        <p:scale>
          <a:sx n="58" d="100"/>
          <a:sy n="58" d="100"/>
        </p:scale>
        <p:origin x="956" y="56"/>
      </p:cViewPr>
      <p:guideLst>
        <p:guide orient="horz" pos="4176"/>
        <p:guide orient="horz" pos="1296"/>
        <p:guide orient="horz" pos="4128"/>
        <p:guide orient="horz" pos="912"/>
        <p:guide orient="horz" pos="1776"/>
        <p:guide orient="horz" pos="2448"/>
        <p:guide orient="horz" pos="2640"/>
        <p:guide pos="384"/>
        <p:guide pos="3024"/>
        <p:guide pos="5280"/>
        <p:guide pos="768"/>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comments/modernComment_257_DB240071.xml><?xml version="1.0" encoding="utf-8"?>
<p188:cmLst xmlns:a="http://schemas.openxmlformats.org/drawingml/2006/main" xmlns:r="http://schemas.openxmlformats.org/officeDocument/2006/relationships" xmlns:p188="http://schemas.microsoft.com/office/powerpoint/2018/8/main">
  <p188:cm id="{102713D8-5CA0-4753-B2A7-7EC8F7485441}" authorId="{C78B63D9-C162-1952-FB20-B1E80AC12A51}" status="resolved" created="2022-05-05T17:56:12.475" complete="100000">
    <ac:deMkLst xmlns:ac="http://schemas.microsoft.com/office/drawing/2013/main/command">
      <pc:docMk xmlns:pc="http://schemas.microsoft.com/office/powerpoint/2013/main/command"/>
      <pc:sldMk xmlns:pc="http://schemas.microsoft.com/office/powerpoint/2013/main/command" cId="3676569713" sldId="599"/>
      <ac:spMk id="2" creationId="{6F590CFC-4A54-4106-B59B-3EEE90582F7C}"/>
    </ac:deMkLst>
    <p188:txBody>
      <a:bodyPr/>
      <a:lstStyle/>
      <a:p>
        <a:r>
          <a:rPr lang="en-US"/>
          <a:t>Eliminate 5 minute limit if not many registrants to speak</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svg"/><Relationship Id="rId1" Type="http://schemas.openxmlformats.org/officeDocument/2006/relationships/image" Target="../media/image17.png"/><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svg"/><Relationship Id="rId1" Type="http://schemas.openxmlformats.org/officeDocument/2006/relationships/image" Target="../media/image20.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svg"/><Relationship Id="rId1" Type="http://schemas.openxmlformats.org/officeDocument/2006/relationships/image" Target="../media/image24.png"/><Relationship Id="rId6" Type="http://schemas.openxmlformats.org/officeDocument/2006/relationships/image" Target="../media/image42.svg"/><Relationship Id="rId5" Type="http://schemas.openxmlformats.org/officeDocument/2006/relationships/image" Target="../media/image26.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svg"/><Relationship Id="rId1" Type="http://schemas.openxmlformats.org/officeDocument/2006/relationships/image" Target="../media/image30.png"/><Relationship Id="rId6" Type="http://schemas.openxmlformats.org/officeDocument/2006/relationships/image" Target="../media/image51.svg"/><Relationship Id="rId5" Type="http://schemas.openxmlformats.org/officeDocument/2006/relationships/image" Target="../media/image32.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svg"/><Relationship Id="rId1" Type="http://schemas.openxmlformats.org/officeDocument/2006/relationships/image" Target="../media/image17.png"/><Relationship Id="rId6" Type="http://schemas.openxmlformats.org/officeDocument/2006/relationships/image" Target="../media/image29.svg"/><Relationship Id="rId5" Type="http://schemas.openxmlformats.org/officeDocument/2006/relationships/image" Target="../media/image19.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svg"/><Relationship Id="rId1" Type="http://schemas.openxmlformats.org/officeDocument/2006/relationships/image" Target="../media/image20.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svg"/><Relationship Id="rId1" Type="http://schemas.openxmlformats.org/officeDocument/2006/relationships/image" Target="../media/image24.png"/><Relationship Id="rId6" Type="http://schemas.openxmlformats.org/officeDocument/2006/relationships/image" Target="../media/image42.svg"/><Relationship Id="rId5" Type="http://schemas.openxmlformats.org/officeDocument/2006/relationships/image" Target="../media/image26.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svg"/><Relationship Id="rId1" Type="http://schemas.openxmlformats.org/officeDocument/2006/relationships/image" Target="../media/image30.png"/><Relationship Id="rId6" Type="http://schemas.openxmlformats.org/officeDocument/2006/relationships/image" Target="../media/image51.svg"/><Relationship Id="rId5" Type="http://schemas.openxmlformats.org/officeDocument/2006/relationships/image" Target="../media/image32.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EE70B-B736-4F4A-B074-44B3FF6554CC}"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823E713C-E5E5-40EA-917D-6CBF908DC3B5}">
      <dgm:prSet/>
      <dgm:spPr/>
      <dgm:t>
        <a:bodyPr/>
        <a:lstStyle/>
        <a:p>
          <a:pPr>
            <a:lnSpc>
              <a:spcPct val="100000"/>
            </a:lnSpc>
          </a:pPr>
          <a:r>
            <a:rPr lang="en-US" dirty="0"/>
            <a:t>Projects would be required to demonstrate compliance with </a:t>
          </a:r>
          <a:br>
            <a:rPr lang="en-US" dirty="0"/>
          </a:br>
          <a:r>
            <a:rPr lang="en-US" dirty="0"/>
            <a:t>pre-qualification in a process approximately one month before bid submission deadlines</a:t>
          </a:r>
        </a:p>
      </dgm:t>
    </dgm:pt>
    <dgm:pt modelId="{72DB0477-2131-42CD-84D6-E2BA7EBDE66F}" type="parTrans" cxnId="{C416E932-F978-498C-80A9-6571C408D0A6}">
      <dgm:prSet/>
      <dgm:spPr/>
      <dgm:t>
        <a:bodyPr/>
        <a:lstStyle/>
        <a:p>
          <a:endParaRPr lang="en-US"/>
        </a:p>
      </dgm:t>
    </dgm:pt>
    <dgm:pt modelId="{CCC8902E-FB35-4B38-ACBC-0595BA67ECFF}" type="sibTrans" cxnId="{C416E932-F978-498C-80A9-6571C408D0A6}">
      <dgm:prSet/>
      <dgm:spPr/>
      <dgm:t>
        <a:bodyPr/>
        <a:lstStyle/>
        <a:p>
          <a:endParaRPr lang="en-US"/>
        </a:p>
      </dgm:t>
    </dgm:pt>
    <dgm:pt modelId="{96BAA277-DC67-4D62-866A-97D0480A939A}">
      <dgm:prSet/>
      <dgm:spPr/>
      <dgm:t>
        <a:bodyPr/>
        <a:lstStyle/>
        <a:p>
          <a:pPr>
            <a:lnSpc>
              <a:spcPct val="100000"/>
            </a:lnSpc>
          </a:pPr>
          <a:r>
            <a:rPr lang="en-US"/>
            <a:t>Non-FERC-jurisdictional projects must provide evidence of having filed an interconnection application with the EDC and receiving conditional approval</a:t>
          </a:r>
        </a:p>
      </dgm:t>
    </dgm:pt>
    <dgm:pt modelId="{7437B3FB-21D4-4BD7-BB35-F6448BC4619D}" type="parTrans" cxnId="{6D000533-360D-4B63-BC7C-C33A899CE4B0}">
      <dgm:prSet/>
      <dgm:spPr/>
      <dgm:t>
        <a:bodyPr/>
        <a:lstStyle/>
        <a:p>
          <a:endParaRPr lang="en-US"/>
        </a:p>
      </dgm:t>
    </dgm:pt>
    <dgm:pt modelId="{DA19B4A0-D57C-4572-877C-CC40BD4BC936}" type="sibTrans" cxnId="{6D000533-360D-4B63-BC7C-C33A899CE4B0}">
      <dgm:prSet/>
      <dgm:spPr/>
      <dgm:t>
        <a:bodyPr/>
        <a:lstStyle/>
        <a:p>
          <a:endParaRPr lang="en-US"/>
        </a:p>
      </dgm:t>
    </dgm:pt>
    <dgm:pt modelId="{DB875115-4F64-4A09-866B-731D3E61130E}">
      <dgm:prSet/>
      <dgm:spPr/>
      <dgm:t>
        <a:bodyPr/>
        <a:lstStyle/>
        <a:p>
          <a:pPr>
            <a:lnSpc>
              <a:spcPct val="100000"/>
            </a:lnSpc>
          </a:pPr>
          <a:r>
            <a:rPr lang="en-US" dirty="0"/>
            <a:t>FERC-jurisdictional projects must demonstrate a queue position similar to a Feasibility Study</a:t>
          </a:r>
        </a:p>
      </dgm:t>
    </dgm:pt>
    <dgm:pt modelId="{9FACD409-3E8C-40EF-A80B-55F218716D60}" type="parTrans" cxnId="{33377C66-2AEF-4274-984D-1169037F734B}">
      <dgm:prSet/>
      <dgm:spPr/>
      <dgm:t>
        <a:bodyPr/>
        <a:lstStyle/>
        <a:p>
          <a:endParaRPr lang="en-US"/>
        </a:p>
      </dgm:t>
    </dgm:pt>
    <dgm:pt modelId="{EB9BF728-732D-4095-BC89-B43AD24B6ADB}" type="sibTrans" cxnId="{33377C66-2AEF-4274-984D-1169037F734B}">
      <dgm:prSet/>
      <dgm:spPr/>
      <dgm:t>
        <a:bodyPr/>
        <a:lstStyle/>
        <a:p>
          <a:endParaRPr lang="en-US"/>
        </a:p>
      </dgm:t>
    </dgm:pt>
    <dgm:pt modelId="{3B4C54E9-1658-499A-8411-E0E95D4F7AB7}" type="pres">
      <dgm:prSet presAssocID="{A21EE70B-B736-4F4A-B074-44B3FF6554CC}" presName="root" presStyleCnt="0">
        <dgm:presLayoutVars>
          <dgm:dir/>
          <dgm:resizeHandles val="exact"/>
        </dgm:presLayoutVars>
      </dgm:prSet>
      <dgm:spPr/>
      <dgm:t>
        <a:bodyPr/>
        <a:lstStyle/>
        <a:p>
          <a:endParaRPr lang="en-US"/>
        </a:p>
      </dgm:t>
    </dgm:pt>
    <dgm:pt modelId="{B40C0631-69F3-4B65-888C-53B3D7B586D0}" type="pres">
      <dgm:prSet presAssocID="{823E713C-E5E5-40EA-917D-6CBF908DC3B5}" presName="compNode" presStyleCnt="0"/>
      <dgm:spPr/>
    </dgm:pt>
    <dgm:pt modelId="{F691F920-C1C2-4FB2-BDBF-9100A7F8FB72}" type="pres">
      <dgm:prSet presAssocID="{823E713C-E5E5-40EA-917D-6CBF908DC3B5}" presName="bgRect" presStyleLbl="bgShp" presStyleIdx="0" presStyleCnt="3"/>
      <dgm:spPr/>
    </dgm:pt>
    <dgm:pt modelId="{02F0A62F-F992-40F3-AF91-5D7A1ED8B305}" type="pres">
      <dgm:prSet presAssocID="{823E713C-E5E5-40EA-917D-6CBF908DC3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57D5DDA3-CE48-479B-9E5D-6E5F9AFCEEDE}" type="pres">
      <dgm:prSet presAssocID="{823E713C-E5E5-40EA-917D-6CBF908DC3B5}" presName="spaceRect" presStyleCnt="0"/>
      <dgm:spPr/>
    </dgm:pt>
    <dgm:pt modelId="{09CEF377-D47C-4F18-890B-0C00BDA32B23}" type="pres">
      <dgm:prSet presAssocID="{823E713C-E5E5-40EA-917D-6CBF908DC3B5}" presName="parTx" presStyleLbl="revTx" presStyleIdx="0" presStyleCnt="3">
        <dgm:presLayoutVars>
          <dgm:chMax val="0"/>
          <dgm:chPref val="0"/>
        </dgm:presLayoutVars>
      </dgm:prSet>
      <dgm:spPr/>
      <dgm:t>
        <a:bodyPr/>
        <a:lstStyle/>
        <a:p>
          <a:endParaRPr lang="en-US"/>
        </a:p>
      </dgm:t>
    </dgm:pt>
    <dgm:pt modelId="{A7186BA0-E797-4C1A-80DB-F6E1E8F76905}" type="pres">
      <dgm:prSet presAssocID="{CCC8902E-FB35-4B38-ACBC-0595BA67ECFF}" presName="sibTrans" presStyleCnt="0"/>
      <dgm:spPr/>
    </dgm:pt>
    <dgm:pt modelId="{3AA361D2-7A3A-4D58-A853-3F7243ED95A3}" type="pres">
      <dgm:prSet presAssocID="{96BAA277-DC67-4D62-866A-97D0480A939A}" presName="compNode" presStyleCnt="0"/>
      <dgm:spPr/>
    </dgm:pt>
    <dgm:pt modelId="{3C4B5F62-7E7A-436E-A9B1-D0241A08DBB3}" type="pres">
      <dgm:prSet presAssocID="{96BAA277-DC67-4D62-866A-97D0480A939A}" presName="bgRect" presStyleLbl="bgShp" presStyleIdx="1" presStyleCnt="3"/>
      <dgm:spPr/>
    </dgm:pt>
    <dgm:pt modelId="{598D10BA-26EE-4336-B05F-BBC587CBD443}" type="pres">
      <dgm:prSet presAssocID="{96BAA277-DC67-4D62-866A-97D0480A939A}" presName="iconRect" presStyleLbl="node1" presStyleIdx="1" presStyleCnt="3"/>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with solid fill"/>
        </a:ext>
      </dgm:extLst>
    </dgm:pt>
    <dgm:pt modelId="{BC352E78-C0DA-4068-9CF8-44E813CF7C2B}" type="pres">
      <dgm:prSet presAssocID="{96BAA277-DC67-4D62-866A-97D0480A939A}" presName="spaceRect" presStyleCnt="0"/>
      <dgm:spPr/>
    </dgm:pt>
    <dgm:pt modelId="{7A97D177-7A36-407B-AE67-C10A08D036BD}" type="pres">
      <dgm:prSet presAssocID="{96BAA277-DC67-4D62-866A-97D0480A939A}" presName="parTx" presStyleLbl="revTx" presStyleIdx="1" presStyleCnt="3">
        <dgm:presLayoutVars>
          <dgm:chMax val="0"/>
          <dgm:chPref val="0"/>
        </dgm:presLayoutVars>
      </dgm:prSet>
      <dgm:spPr/>
      <dgm:t>
        <a:bodyPr/>
        <a:lstStyle/>
        <a:p>
          <a:endParaRPr lang="en-US"/>
        </a:p>
      </dgm:t>
    </dgm:pt>
    <dgm:pt modelId="{15D9ECF3-797B-4F39-8037-04F1FE1A03CE}" type="pres">
      <dgm:prSet presAssocID="{DA19B4A0-D57C-4572-877C-CC40BD4BC936}" presName="sibTrans" presStyleCnt="0"/>
      <dgm:spPr/>
    </dgm:pt>
    <dgm:pt modelId="{DD7FF99A-4FAC-432E-9571-74DC9CA3AB5A}" type="pres">
      <dgm:prSet presAssocID="{DB875115-4F64-4A09-866B-731D3E61130E}" presName="compNode" presStyleCnt="0"/>
      <dgm:spPr/>
    </dgm:pt>
    <dgm:pt modelId="{0BF6E488-510C-4554-B5B4-81CC39DEEDD3}" type="pres">
      <dgm:prSet presAssocID="{DB875115-4F64-4A09-866B-731D3E61130E}" presName="bgRect" presStyleLbl="bgShp" presStyleIdx="2" presStyleCnt="3"/>
      <dgm:spPr>
        <a:solidFill>
          <a:srgbClr val="FFFF00"/>
        </a:solidFill>
      </dgm:spPr>
    </dgm:pt>
    <dgm:pt modelId="{A4C1CB77-CA55-4B02-83E8-A39BAF14ACD5}" type="pres">
      <dgm:prSet presAssocID="{DB875115-4F64-4A09-866B-731D3E61130E}" presName="iconRect" presStyleLbl="node1" presStyleIdx="2" presStyleCnt="3"/>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Question Mark with solid fill"/>
        </a:ext>
      </dgm:extLst>
    </dgm:pt>
    <dgm:pt modelId="{5BF8A225-3639-4470-B155-7536B31089F4}" type="pres">
      <dgm:prSet presAssocID="{DB875115-4F64-4A09-866B-731D3E61130E}" presName="spaceRect" presStyleCnt="0"/>
      <dgm:spPr/>
    </dgm:pt>
    <dgm:pt modelId="{79D1DFBA-6CBE-45BA-AB34-9F01F4E6F0E8}" type="pres">
      <dgm:prSet presAssocID="{DB875115-4F64-4A09-866B-731D3E61130E}" presName="parTx" presStyleLbl="revTx" presStyleIdx="2" presStyleCnt="3">
        <dgm:presLayoutVars>
          <dgm:chMax val="0"/>
          <dgm:chPref val="0"/>
        </dgm:presLayoutVars>
      </dgm:prSet>
      <dgm:spPr/>
      <dgm:t>
        <a:bodyPr/>
        <a:lstStyle/>
        <a:p>
          <a:endParaRPr lang="en-US"/>
        </a:p>
      </dgm:t>
    </dgm:pt>
  </dgm:ptLst>
  <dgm:cxnLst>
    <dgm:cxn modelId="{33377C66-2AEF-4274-984D-1169037F734B}" srcId="{A21EE70B-B736-4F4A-B074-44B3FF6554CC}" destId="{DB875115-4F64-4A09-866B-731D3E61130E}" srcOrd="2" destOrd="0" parTransId="{9FACD409-3E8C-40EF-A80B-55F218716D60}" sibTransId="{EB9BF728-732D-4095-BC89-B43AD24B6ADB}"/>
    <dgm:cxn modelId="{B0D05AD0-652C-40ED-A22B-133AD12A234E}" type="presOf" srcId="{DB875115-4F64-4A09-866B-731D3E61130E}" destId="{79D1DFBA-6CBE-45BA-AB34-9F01F4E6F0E8}" srcOrd="0" destOrd="0" presId="urn:microsoft.com/office/officeart/2018/2/layout/IconVerticalSolidList"/>
    <dgm:cxn modelId="{A1644F4F-F59F-477D-9D1C-CDEA9A16FA42}" type="presOf" srcId="{823E713C-E5E5-40EA-917D-6CBF908DC3B5}" destId="{09CEF377-D47C-4F18-890B-0C00BDA32B23}" srcOrd="0" destOrd="0" presId="urn:microsoft.com/office/officeart/2018/2/layout/IconVerticalSolidList"/>
    <dgm:cxn modelId="{F71CE8CC-69DC-4E1E-8628-D6AC8E42BE77}" type="presOf" srcId="{A21EE70B-B736-4F4A-B074-44B3FF6554CC}" destId="{3B4C54E9-1658-499A-8411-E0E95D4F7AB7}" srcOrd="0" destOrd="0" presId="urn:microsoft.com/office/officeart/2018/2/layout/IconVerticalSolidList"/>
    <dgm:cxn modelId="{043A1702-6C98-40E9-A58A-7A6304597108}" type="presOf" srcId="{96BAA277-DC67-4D62-866A-97D0480A939A}" destId="{7A97D177-7A36-407B-AE67-C10A08D036BD}" srcOrd="0" destOrd="0" presId="urn:microsoft.com/office/officeart/2018/2/layout/IconVerticalSolidList"/>
    <dgm:cxn modelId="{6D000533-360D-4B63-BC7C-C33A899CE4B0}" srcId="{A21EE70B-B736-4F4A-B074-44B3FF6554CC}" destId="{96BAA277-DC67-4D62-866A-97D0480A939A}" srcOrd="1" destOrd="0" parTransId="{7437B3FB-21D4-4BD7-BB35-F6448BC4619D}" sibTransId="{DA19B4A0-D57C-4572-877C-CC40BD4BC936}"/>
    <dgm:cxn modelId="{C416E932-F978-498C-80A9-6571C408D0A6}" srcId="{A21EE70B-B736-4F4A-B074-44B3FF6554CC}" destId="{823E713C-E5E5-40EA-917D-6CBF908DC3B5}" srcOrd="0" destOrd="0" parTransId="{72DB0477-2131-42CD-84D6-E2BA7EBDE66F}" sibTransId="{CCC8902E-FB35-4B38-ACBC-0595BA67ECFF}"/>
    <dgm:cxn modelId="{CD464957-E6B6-42B4-A40D-7328F1BB3571}" type="presParOf" srcId="{3B4C54E9-1658-499A-8411-E0E95D4F7AB7}" destId="{B40C0631-69F3-4B65-888C-53B3D7B586D0}" srcOrd="0" destOrd="0" presId="urn:microsoft.com/office/officeart/2018/2/layout/IconVerticalSolidList"/>
    <dgm:cxn modelId="{64F68788-7B54-4A9F-A01A-58F68EEF977B}" type="presParOf" srcId="{B40C0631-69F3-4B65-888C-53B3D7B586D0}" destId="{F691F920-C1C2-4FB2-BDBF-9100A7F8FB72}" srcOrd="0" destOrd="0" presId="urn:microsoft.com/office/officeart/2018/2/layout/IconVerticalSolidList"/>
    <dgm:cxn modelId="{ACEB9CCA-4A1C-4CB0-937E-8BC5E07E872F}" type="presParOf" srcId="{B40C0631-69F3-4B65-888C-53B3D7B586D0}" destId="{02F0A62F-F992-40F3-AF91-5D7A1ED8B305}" srcOrd="1" destOrd="0" presId="urn:microsoft.com/office/officeart/2018/2/layout/IconVerticalSolidList"/>
    <dgm:cxn modelId="{FF68AB89-D37A-4F96-BEDC-DD3A531A5881}" type="presParOf" srcId="{B40C0631-69F3-4B65-888C-53B3D7B586D0}" destId="{57D5DDA3-CE48-479B-9E5D-6E5F9AFCEEDE}" srcOrd="2" destOrd="0" presId="urn:microsoft.com/office/officeart/2018/2/layout/IconVerticalSolidList"/>
    <dgm:cxn modelId="{A761977E-F260-41F1-B464-DDD0E3565380}" type="presParOf" srcId="{B40C0631-69F3-4B65-888C-53B3D7B586D0}" destId="{09CEF377-D47C-4F18-890B-0C00BDA32B23}" srcOrd="3" destOrd="0" presId="urn:microsoft.com/office/officeart/2018/2/layout/IconVerticalSolidList"/>
    <dgm:cxn modelId="{8BF012CF-9E63-40BF-BDEE-A645EBFE40B8}" type="presParOf" srcId="{3B4C54E9-1658-499A-8411-E0E95D4F7AB7}" destId="{A7186BA0-E797-4C1A-80DB-F6E1E8F76905}" srcOrd="1" destOrd="0" presId="urn:microsoft.com/office/officeart/2018/2/layout/IconVerticalSolidList"/>
    <dgm:cxn modelId="{EE58E4F5-A904-4C72-BC9F-55C279C29170}" type="presParOf" srcId="{3B4C54E9-1658-499A-8411-E0E95D4F7AB7}" destId="{3AA361D2-7A3A-4D58-A853-3F7243ED95A3}" srcOrd="2" destOrd="0" presId="urn:microsoft.com/office/officeart/2018/2/layout/IconVerticalSolidList"/>
    <dgm:cxn modelId="{65573AA6-03F9-4E40-8059-7A41967FDE1C}" type="presParOf" srcId="{3AA361D2-7A3A-4D58-A853-3F7243ED95A3}" destId="{3C4B5F62-7E7A-436E-A9B1-D0241A08DBB3}" srcOrd="0" destOrd="0" presId="urn:microsoft.com/office/officeart/2018/2/layout/IconVerticalSolidList"/>
    <dgm:cxn modelId="{A2227E6A-7AC6-49A0-94A5-F36AA01F54A3}" type="presParOf" srcId="{3AA361D2-7A3A-4D58-A853-3F7243ED95A3}" destId="{598D10BA-26EE-4336-B05F-BBC587CBD443}" srcOrd="1" destOrd="0" presId="urn:microsoft.com/office/officeart/2018/2/layout/IconVerticalSolidList"/>
    <dgm:cxn modelId="{6884B41B-003C-48ED-AC4D-36EE867DDBA6}" type="presParOf" srcId="{3AA361D2-7A3A-4D58-A853-3F7243ED95A3}" destId="{BC352E78-C0DA-4068-9CF8-44E813CF7C2B}" srcOrd="2" destOrd="0" presId="urn:microsoft.com/office/officeart/2018/2/layout/IconVerticalSolidList"/>
    <dgm:cxn modelId="{5A5EA284-F249-4B11-9D67-3ED1EEB846EC}" type="presParOf" srcId="{3AA361D2-7A3A-4D58-A853-3F7243ED95A3}" destId="{7A97D177-7A36-407B-AE67-C10A08D036BD}" srcOrd="3" destOrd="0" presId="urn:microsoft.com/office/officeart/2018/2/layout/IconVerticalSolidList"/>
    <dgm:cxn modelId="{9DBEDEAD-4989-40FF-BC04-E4E2A93B666B}" type="presParOf" srcId="{3B4C54E9-1658-499A-8411-E0E95D4F7AB7}" destId="{15D9ECF3-797B-4F39-8037-04F1FE1A03CE}" srcOrd="3" destOrd="0" presId="urn:microsoft.com/office/officeart/2018/2/layout/IconVerticalSolidList"/>
    <dgm:cxn modelId="{75A7B4E0-4056-444D-A18E-F1C30824621F}" type="presParOf" srcId="{3B4C54E9-1658-499A-8411-E0E95D4F7AB7}" destId="{DD7FF99A-4FAC-432E-9571-74DC9CA3AB5A}" srcOrd="4" destOrd="0" presId="urn:microsoft.com/office/officeart/2018/2/layout/IconVerticalSolidList"/>
    <dgm:cxn modelId="{F2E2BF4C-4C9A-441F-A8D4-423E0EAC44C9}" type="presParOf" srcId="{DD7FF99A-4FAC-432E-9571-74DC9CA3AB5A}" destId="{0BF6E488-510C-4554-B5B4-81CC39DEEDD3}" srcOrd="0" destOrd="0" presId="urn:microsoft.com/office/officeart/2018/2/layout/IconVerticalSolidList"/>
    <dgm:cxn modelId="{9533785E-A568-456E-9355-7D651415FFB9}" type="presParOf" srcId="{DD7FF99A-4FAC-432E-9571-74DC9CA3AB5A}" destId="{A4C1CB77-CA55-4B02-83E8-A39BAF14ACD5}" srcOrd="1" destOrd="0" presId="urn:microsoft.com/office/officeart/2018/2/layout/IconVerticalSolidList"/>
    <dgm:cxn modelId="{AE8C9229-B090-4D28-B23E-6888219E8218}" type="presParOf" srcId="{DD7FF99A-4FAC-432E-9571-74DC9CA3AB5A}" destId="{5BF8A225-3639-4470-B155-7536B31089F4}" srcOrd="2" destOrd="0" presId="urn:microsoft.com/office/officeart/2018/2/layout/IconVerticalSolidList"/>
    <dgm:cxn modelId="{FFE3F6FB-CD5A-4D14-ADB8-B0C06B19836E}" type="presParOf" srcId="{DD7FF99A-4FAC-432E-9571-74DC9CA3AB5A}" destId="{79D1DFBA-6CBE-45BA-AB34-9F01F4E6F0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1EE70B-B736-4F4A-B074-44B3FF6554CC}"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B8F5F6A4-381B-4B27-B996-27234DDCBA8B}">
      <dgm:prSet custT="1"/>
      <dgm:spPr/>
      <dgm:t>
        <a:bodyPr/>
        <a:lstStyle/>
        <a:p>
          <a:pPr>
            <a:lnSpc>
              <a:spcPct val="100000"/>
            </a:lnSpc>
          </a:pPr>
          <a:r>
            <a:rPr lang="en-US" sz="1800" dirty="0"/>
            <a:t>Caps do not apply to all projects on farmland—only projects on farmland that is in Agricultural Development Areas and on Prime Soils or Soils of Statewide Importance</a:t>
          </a:r>
        </a:p>
      </dgm:t>
    </dgm:pt>
    <dgm:pt modelId="{1DBE074B-88D2-4C40-A1B6-61DF6BD0E0DC}" type="parTrans" cxnId="{A509264F-45DC-47DE-B5B8-0BE3F95E327F}">
      <dgm:prSet/>
      <dgm:spPr/>
      <dgm:t>
        <a:bodyPr/>
        <a:lstStyle/>
        <a:p>
          <a:endParaRPr lang="en-US"/>
        </a:p>
      </dgm:t>
    </dgm:pt>
    <dgm:pt modelId="{5B8519ED-50DD-4B9B-9BD7-F4562E96A5BD}" type="sibTrans" cxnId="{A509264F-45DC-47DE-B5B8-0BE3F95E327F}">
      <dgm:prSet/>
      <dgm:spPr/>
      <dgm:t>
        <a:bodyPr/>
        <a:lstStyle/>
        <a:p>
          <a:endParaRPr lang="en-US"/>
        </a:p>
      </dgm:t>
    </dgm:pt>
    <dgm:pt modelId="{51F1971D-17E7-4B08-9CEF-15109BDE6722}">
      <dgm:prSet custT="1"/>
      <dgm:spPr/>
      <dgm:t>
        <a:bodyPr/>
        <a:lstStyle/>
        <a:p>
          <a:pPr>
            <a:lnSpc>
              <a:spcPct val="100000"/>
            </a:lnSpc>
          </a:pPr>
          <a:r>
            <a:rPr lang="en-US" sz="1800" dirty="0"/>
            <a:t>Prequalification for projects on farmland in Agricultural Development Areas and on Prime Soils or Soils of Statewide Importance will involve verification that the project</a:t>
          </a:r>
          <a:br>
            <a:rPr lang="en-US" sz="1800" dirty="0"/>
          </a:br>
          <a:r>
            <a:rPr lang="en-US" sz="1800" dirty="0"/>
            <a:t>- Is not sited on Preserved Farmland</a:t>
          </a:r>
          <a:br>
            <a:rPr lang="en-US" sz="1800" dirty="0"/>
          </a:br>
          <a:r>
            <a:rPr lang="en-US" sz="1800" dirty="0"/>
            <a:t>- Does not </a:t>
          </a:r>
          <a:r>
            <a:rPr lang="en-US" sz="1800" u="sng" dirty="0"/>
            <a:t>by itself </a:t>
          </a:r>
          <a:r>
            <a:rPr lang="en-US" sz="1800" dirty="0"/>
            <a:t>cause the 2.5%  statewide threshold to be exceeded</a:t>
          </a:r>
          <a:br>
            <a:rPr lang="en-US" sz="1800" dirty="0"/>
          </a:br>
          <a:r>
            <a:rPr lang="en-US" sz="1800" dirty="0"/>
            <a:t>- Does not </a:t>
          </a:r>
          <a:r>
            <a:rPr lang="en-US" sz="1800" u="sng" dirty="0"/>
            <a:t>by itself </a:t>
          </a:r>
          <a:r>
            <a:rPr lang="en-US" sz="1800" dirty="0"/>
            <a:t>cause the applicable 5% County Concentration Limit to be exceeded</a:t>
          </a:r>
        </a:p>
      </dgm:t>
    </dgm:pt>
    <dgm:pt modelId="{9A06A270-DBF2-487C-B312-D151F0A0BAB0}" type="parTrans" cxnId="{29C28D13-B27C-4DC1-A03C-82EE53EF46DC}">
      <dgm:prSet/>
      <dgm:spPr/>
      <dgm:t>
        <a:bodyPr/>
        <a:lstStyle/>
        <a:p>
          <a:endParaRPr lang="en-US"/>
        </a:p>
      </dgm:t>
    </dgm:pt>
    <dgm:pt modelId="{7CC474B3-4C43-4A10-BB4A-A44D70596CA3}" type="sibTrans" cxnId="{29C28D13-B27C-4DC1-A03C-82EE53EF46DC}">
      <dgm:prSet/>
      <dgm:spPr/>
      <dgm:t>
        <a:bodyPr/>
        <a:lstStyle/>
        <a:p>
          <a:endParaRPr lang="en-US"/>
        </a:p>
      </dgm:t>
    </dgm:pt>
    <dgm:pt modelId="{3B4C54E9-1658-499A-8411-E0E95D4F7AB7}" type="pres">
      <dgm:prSet presAssocID="{A21EE70B-B736-4F4A-B074-44B3FF6554CC}" presName="root" presStyleCnt="0">
        <dgm:presLayoutVars>
          <dgm:dir/>
          <dgm:resizeHandles val="exact"/>
        </dgm:presLayoutVars>
      </dgm:prSet>
      <dgm:spPr/>
      <dgm:t>
        <a:bodyPr/>
        <a:lstStyle/>
        <a:p>
          <a:endParaRPr lang="en-US"/>
        </a:p>
      </dgm:t>
    </dgm:pt>
    <dgm:pt modelId="{017E7731-F875-4979-A481-FA58885A4C83}" type="pres">
      <dgm:prSet presAssocID="{B8F5F6A4-381B-4B27-B996-27234DDCBA8B}" presName="compNode" presStyleCnt="0"/>
      <dgm:spPr/>
    </dgm:pt>
    <dgm:pt modelId="{16A29B4C-9498-40CB-8EDE-D92A042865FF}" type="pres">
      <dgm:prSet presAssocID="{B8F5F6A4-381B-4B27-B996-27234DDCBA8B}" presName="bgRect" presStyleLbl="bgShp" presStyleIdx="0" presStyleCnt="2"/>
      <dgm:spPr/>
    </dgm:pt>
    <dgm:pt modelId="{0442AD19-46EA-497B-AB10-D4E40D1684DF}" type="pres">
      <dgm:prSet presAssocID="{B8F5F6A4-381B-4B27-B996-27234DDCBA8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Agriculture outline"/>
        </a:ext>
      </dgm:extLst>
    </dgm:pt>
    <dgm:pt modelId="{87FD4423-5E68-4BEA-8143-A1E5E10B40EB}" type="pres">
      <dgm:prSet presAssocID="{B8F5F6A4-381B-4B27-B996-27234DDCBA8B}" presName="spaceRect" presStyleCnt="0"/>
      <dgm:spPr/>
    </dgm:pt>
    <dgm:pt modelId="{7D05D77A-A012-49D3-9DCC-0646AE74CE39}" type="pres">
      <dgm:prSet presAssocID="{B8F5F6A4-381B-4B27-B996-27234DDCBA8B}" presName="parTx" presStyleLbl="revTx" presStyleIdx="0" presStyleCnt="2" custScaleX="111461">
        <dgm:presLayoutVars>
          <dgm:chMax val="0"/>
          <dgm:chPref val="0"/>
        </dgm:presLayoutVars>
      </dgm:prSet>
      <dgm:spPr/>
      <dgm:t>
        <a:bodyPr/>
        <a:lstStyle/>
        <a:p>
          <a:endParaRPr lang="en-US"/>
        </a:p>
      </dgm:t>
    </dgm:pt>
    <dgm:pt modelId="{AC9B8CC1-9446-4330-A0EA-7414FF97F74A}" type="pres">
      <dgm:prSet presAssocID="{5B8519ED-50DD-4B9B-9BD7-F4562E96A5BD}" presName="sibTrans" presStyleCnt="0"/>
      <dgm:spPr/>
    </dgm:pt>
    <dgm:pt modelId="{35EA2E58-166D-4EC0-916E-8C4B128BC680}" type="pres">
      <dgm:prSet presAssocID="{51F1971D-17E7-4B08-9CEF-15109BDE6722}" presName="compNode" presStyleCnt="0"/>
      <dgm:spPr/>
    </dgm:pt>
    <dgm:pt modelId="{D0F4C8AF-6A75-4186-A952-A23DFE73E93F}" type="pres">
      <dgm:prSet presAssocID="{51F1971D-17E7-4B08-9CEF-15109BDE6722}" presName="bgRect" presStyleLbl="bgShp" presStyleIdx="1" presStyleCnt="2"/>
      <dgm:spPr/>
    </dgm:pt>
    <dgm:pt modelId="{49AB0DBA-9357-4D47-B738-22FB6E160F60}" type="pres">
      <dgm:prSet presAssocID="{51F1971D-17E7-4B08-9CEF-15109BDE6722}" presName="iconRect" presStyleLbl="node1" presStyleIdx="1" presStyleCnt="2"/>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Agriculture with solid fill"/>
        </a:ext>
      </dgm:extLst>
    </dgm:pt>
    <dgm:pt modelId="{ECA4AB78-9A64-4828-9DE0-898465B8A671}" type="pres">
      <dgm:prSet presAssocID="{51F1971D-17E7-4B08-9CEF-15109BDE6722}" presName="spaceRect" presStyleCnt="0"/>
      <dgm:spPr/>
    </dgm:pt>
    <dgm:pt modelId="{C9D70087-EA43-4651-ADE2-444BBD75D3BF}" type="pres">
      <dgm:prSet presAssocID="{51F1971D-17E7-4B08-9CEF-15109BDE6722}" presName="parTx" presStyleLbl="revTx" presStyleIdx="1" presStyleCnt="2" custScaleX="112251">
        <dgm:presLayoutVars>
          <dgm:chMax val="0"/>
          <dgm:chPref val="0"/>
        </dgm:presLayoutVars>
      </dgm:prSet>
      <dgm:spPr/>
      <dgm:t>
        <a:bodyPr/>
        <a:lstStyle/>
        <a:p>
          <a:endParaRPr lang="en-US"/>
        </a:p>
      </dgm:t>
    </dgm:pt>
  </dgm:ptLst>
  <dgm:cxnLst>
    <dgm:cxn modelId="{AA47C906-FAF0-4246-866D-3BFCB9CA58D6}" type="presOf" srcId="{51F1971D-17E7-4B08-9CEF-15109BDE6722}" destId="{C9D70087-EA43-4651-ADE2-444BBD75D3BF}" srcOrd="0" destOrd="0" presId="urn:microsoft.com/office/officeart/2018/2/layout/IconVerticalSolidList"/>
    <dgm:cxn modelId="{F71CE8CC-69DC-4E1E-8628-D6AC8E42BE77}" type="presOf" srcId="{A21EE70B-B736-4F4A-B074-44B3FF6554CC}" destId="{3B4C54E9-1658-499A-8411-E0E95D4F7AB7}" srcOrd="0" destOrd="0" presId="urn:microsoft.com/office/officeart/2018/2/layout/IconVerticalSolidList"/>
    <dgm:cxn modelId="{2C94BD7D-A74C-4082-94B5-4467A72713F4}" type="presOf" srcId="{B8F5F6A4-381B-4B27-B996-27234DDCBA8B}" destId="{7D05D77A-A012-49D3-9DCC-0646AE74CE39}" srcOrd="0" destOrd="0" presId="urn:microsoft.com/office/officeart/2018/2/layout/IconVerticalSolidList"/>
    <dgm:cxn modelId="{A509264F-45DC-47DE-B5B8-0BE3F95E327F}" srcId="{A21EE70B-B736-4F4A-B074-44B3FF6554CC}" destId="{B8F5F6A4-381B-4B27-B996-27234DDCBA8B}" srcOrd="0" destOrd="0" parTransId="{1DBE074B-88D2-4C40-A1B6-61DF6BD0E0DC}" sibTransId="{5B8519ED-50DD-4B9B-9BD7-F4562E96A5BD}"/>
    <dgm:cxn modelId="{29C28D13-B27C-4DC1-A03C-82EE53EF46DC}" srcId="{A21EE70B-B736-4F4A-B074-44B3FF6554CC}" destId="{51F1971D-17E7-4B08-9CEF-15109BDE6722}" srcOrd="1" destOrd="0" parTransId="{9A06A270-DBF2-487C-B312-D151F0A0BAB0}" sibTransId="{7CC474B3-4C43-4A10-BB4A-A44D70596CA3}"/>
    <dgm:cxn modelId="{025A5793-B1AF-4CDC-BB46-7AB51B999EA3}" type="presParOf" srcId="{3B4C54E9-1658-499A-8411-E0E95D4F7AB7}" destId="{017E7731-F875-4979-A481-FA58885A4C83}" srcOrd="0" destOrd="0" presId="urn:microsoft.com/office/officeart/2018/2/layout/IconVerticalSolidList"/>
    <dgm:cxn modelId="{6AC89350-A3E3-499C-BA2B-062F5A8CD760}" type="presParOf" srcId="{017E7731-F875-4979-A481-FA58885A4C83}" destId="{16A29B4C-9498-40CB-8EDE-D92A042865FF}" srcOrd="0" destOrd="0" presId="urn:microsoft.com/office/officeart/2018/2/layout/IconVerticalSolidList"/>
    <dgm:cxn modelId="{B9559D65-2B05-4AAF-B70C-6049BF587184}" type="presParOf" srcId="{017E7731-F875-4979-A481-FA58885A4C83}" destId="{0442AD19-46EA-497B-AB10-D4E40D1684DF}" srcOrd="1" destOrd="0" presId="urn:microsoft.com/office/officeart/2018/2/layout/IconVerticalSolidList"/>
    <dgm:cxn modelId="{D62000FB-B402-4505-8725-323EF6CF39B8}" type="presParOf" srcId="{017E7731-F875-4979-A481-FA58885A4C83}" destId="{87FD4423-5E68-4BEA-8143-A1E5E10B40EB}" srcOrd="2" destOrd="0" presId="urn:microsoft.com/office/officeart/2018/2/layout/IconVerticalSolidList"/>
    <dgm:cxn modelId="{6D81869D-4A4D-499B-93AC-D333BAB836DD}" type="presParOf" srcId="{017E7731-F875-4979-A481-FA58885A4C83}" destId="{7D05D77A-A012-49D3-9DCC-0646AE74CE39}" srcOrd="3" destOrd="0" presId="urn:microsoft.com/office/officeart/2018/2/layout/IconVerticalSolidList"/>
    <dgm:cxn modelId="{6436D0EA-A464-4D7D-AE90-3C918E64F573}" type="presParOf" srcId="{3B4C54E9-1658-499A-8411-E0E95D4F7AB7}" destId="{AC9B8CC1-9446-4330-A0EA-7414FF97F74A}" srcOrd="1" destOrd="0" presId="urn:microsoft.com/office/officeart/2018/2/layout/IconVerticalSolidList"/>
    <dgm:cxn modelId="{ADB0D7D6-1AB3-4CDA-BF94-494E2B8E8D7B}" type="presParOf" srcId="{3B4C54E9-1658-499A-8411-E0E95D4F7AB7}" destId="{35EA2E58-166D-4EC0-916E-8C4B128BC680}" srcOrd="2" destOrd="0" presId="urn:microsoft.com/office/officeart/2018/2/layout/IconVerticalSolidList"/>
    <dgm:cxn modelId="{86D6190D-5037-4306-AC31-DD18FE3EB091}" type="presParOf" srcId="{35EA2E58-166D-4EC0-916E-8C4B128BC680}" destId="{D0F4C8AF-6A75-4186-A952-A23DFE73E93F}" srcOrd="0" destOrd="0" presId="urn:microsoft.com/office/officeart/2018/2/layout/IconVerticalSolidList"/>
    <dgm:cxn modelId="{3346152D-EADC-4098-93CD-F3847019F147}" type="presParOf" srcId="{35EA2E58-166D-4EC0-916E-8C4B128BC680}" destId="{49AB0DBA-9357-4D47-B738-22FB6E160F60}" srcOrd="1" destOrd="0" presId="urn:microsoft.com/office/officeart/2018/2/layout/IconVerticalSolidList"/>
    <dgm:cxn modelId="{6ED8F0CD-7444-4130-BA4F-0E81215897FA}" type="presParOf" srcId="{35EA2E58-166D-4EC0-916E-8C4B128BC680}" destId="{ECA4AB78-9A64-4828-9DE0-898465B8A671}" srcOrd="2" destOrd="0" presId="urn:microsoft.com/office/officeart/2018/2/layout/IconVerticalSolidList"/>
    <dgm:cxn modelId="{C0918A8B-1178-4479-BAA3-4AE1232C052C}" type="presParOf" srcId="{35EA2E58-166D-4EC0-916E-8C4B128BC680}" destId="{C9D70087-EA43-4651-ADE2-444BBD75D3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6BD6B-867D-4A44-BD5F-CA33B82FD88E}" type="doc">
      <dgm:prSet loTypeId="urn:microsoft.com/office/officeart/2005/8/layout/process1" loCatId="process" qsTypeId="urn:microsoft.com/office/officeart/2005/8/quickstyle/simple2" qsCatId="simple" csTypeId="urn:microsoft.com/office/officeart/2005/8/colors/colorful4" csCatId="colorful"/>
      <dgm:spPr/>
      <dgm:t>
        <a:bodyPr/>
        <a:lstStyle/>
        <a:p>
          <a:endParaRPr lang="en-US"/>
        </a:p>
      </dgm:t>
    </dgm:pt>
    <dgm:pt modelId="{EEEFDEC6-1CD8-4053-B133-4693A7271936}">
      <dgm:prSet custT="1"/>
      <dgm:spPr/>
      <dgm:t>
        <a:bodyPr/>
        <a:lstStyle/>
        <a:p>
          <a:pPr algn="l"/>
          <a:r>
            <a:rPr lang="en-US" sz="2400" dirty="0"/>
            <a:t>Select pre-qualified bids from lowest cost to higher cost to meet minimum target</a:t>
          </a:r>
        </a:p>
      </dgm:t>
    </dgm:pt>
    <dgm:pt modelId="{2D73EE70-AA5F-4C19-9016-0DA353C1F6DF}" type="parTrans" cxnId="{2B5DC475-A93E-4EDC-B06B-F0EE9696F314}">
      <dgm:prSet/>
      <dgm:spPr/>
      <dgm:t>
        <a:bodyPr/>
        <a:lstStyle/>
        <a:p>
          <a:endParaRPr lang="en-US"/>
        </a:p>
      </dgm:t>
    </dgm:pt>
    <dgm:pt modelId="{A42030CD-1C07-4F3B-9895-4E80B3B4606C}" type="sibTrans" cxnId="{2B5DC475-A93E-4EDC-B06B-F0EE9696F314}">
      <dgm:prSet/>
      <dgm:spPr/>
      <dgm:t>
        <a:bodyPr/>
        <a:lstStyle/>
        <a:p>
          <a:endParaRPr lang="en-US"/>
        </a:p>
      </dgm:t>
    </dgm:pt>
    <dgm:pt modelId="{5E7F1699-8ADA-4DE0-B658-415F3C4A6070}">
      <dgm:prSet custT="1"/>
      <dgm:spPr/>
      <dgm:t>
        <a:bodyPr/>
        <a:lstStyle/>
        <a:p>
          <a:pPr algn="l"/>
          <a:r>
            <a:rPr lang="en-US" sz="2400" dirty="0"/>
            <a:t>Track how selected bids fill up the available covered farmland allowance</a:t>
          </a:r>
        </a:p>
      </dgm:t>
    </dgm:pt>
    <dgm:pt modelId="{86F24F04-D9CC-4EB0-A69F-85430362AA67}" type="parTrans" cxnId="{131C060E-E8AA-4010-B840-C68CD83FD05F}">
      <dgm:prSet/>
      <dgm:spPr/>
      <dgm:t>
        <a:bodyPr/>
        <a:lstStyle/>
        <a:p>
          <a:endParaRPr lang="en-US"/>
        </a:p>
      </dgm:t>
    </dgm:pt>
    <dgm:pt modelId="{D1335BC3-B0DB-40B4-815A-42A75EB0D97B}" type="sibTrans" cxnId="{131C060E-E8AA-4010-B840-C68CD83FD05F}">
      <dgm:prSet/>
      <dgm:spPr/>
      <dgm:t>
        <a:bodyPr/>
        <a:lstStyle/>
        <a:p>
          <a:endParaRPr lang="en-US"/>
        </a:p>
      </dgm:t>
    </dgm:pt>
    <dgm:pt modelId="{CB62A0BC-B83A-4F60-A27C-593B543C6FF7}">
      <dgm:prSet custT="1"/>
      <dgm:spPr/>
      <dgm:t>
        <a:bodyPr/>
        <a:lstStyle/>
        <a:p>
          <a:pPr algn="l"/>
          <a:r>
            <a:rPr lang="en-US" sz="2400" dirty="0"/>
            <a:t>If/when covered farmland allowance is reached, bids utilizing covered farmland will be skipped over in favor of the next most competitive bid </a:t>
          </a:r>
        </a:p>
      </dgm:t>
    </dgm:pt>
    <dgm:pt modelId="{EBE04620-ED0F-4D8C-9BD1-BD1F379EE029}" type="parTrans" cxnId="{8C0DAEAA-D612-48FD-AC86-81703A7D1391}">
      <dgm:prSet/>
      <dgm:spPr/>
      <dgm:t>
        <a:bodyPr/>
        <a:lstStyle/>
        <a:p>
          <a:endParaRPr lang="en-US"/>
        </a:p>
      </dgm:t>
    </dgm:pt>
    <dgm:pt modelId="{C9A180CA-89D2-4855-93B1-12B2353CF6E3}" type="sibTrans" cxnId="{8C0DAEAA-D612-48FD-AC86-81703A7D1391}">
      <dgm:prSet/>
      <dgm:spPr/>
      <dgm:t>
        <a:bodyPr/>
        <a:lstStyle/>
        <a:p>
          <a:endParaRPr lang="en-US"/>
        </a:p>
      </dgm:t>
    </dgm:pt>
    <dgm:pt modelId="{984822A1-F042-4247-A487-4D0081253FF2}" type="pres">
      <dgm:prSet presAssocID="{3516BD6B-867D-4A44-BD5F-CA33B82FD88E}" presName="Name0" presStyleCnt="0">
        <dgm:presLayoutVars>
          <dgm:dir/>
          <dgm:resizeHandles val="exact"/>
        </dgm:presLayoutVars>
      </dgm:prSet>
      <dgm:spPr/>
      <dgm:t>
        <a:bodyPr/>
        <a:lstStyle/>
        <a:p>
          <a:endParaRPr lang="en-US"/>
        </a:p>
      </dgm:t>
    </dgm:pt>
    <dgm:pt modelId="{411A9C1D-2CD2-4F4B-A396-A07A16B1D804}" type="pres">
      <dgm:prSet presAssocID="{EEEFDEC6-1CD8-4053-B133-4693A7271936}" presName="node" presStyleLbl="node1" presStyleIdx="0" presStyleCnt="3">
        <dgm:presLayoutVars>
          <dgm:bulletEnabled val="1"/>
        </dgm:presLayoutVars>
      </dgm:prSet>
      <dgm:spPr/>
      <dgm:t>
        <a:bodyPr/>
        <a:lstStyle/>
        <a:p>
          <a:endParaRPr lang="en-US"/>
        </a:p>
      </dgm:t>
    </dgm:pt>
    <dgm:pt modelId="{13D480CF-FA8A-4480-9444-A2FBCB95830E}" type="pres">
      <dgm:prSet presAssocID="{A42030CD-1C07-4F3B-9895-4E80B3B4606C}" presName="sibTrans" presStyleLbl="sibTrans2D1" presStyleIdx="0" presStyleCnt="2"/>
      <dgm:spPr/>
      <dgm:t>
        <a:bodyPr/>
        <a:lstStyle/>
        <a:p>
          <a:endParaRPr lang="en-US"/>
        </a:p>
      </dgm:t>
    </dgm:pt>
    <dgm:pt modelId="{516919A4-069B-4860-A4AF-0492D98680D4}" type="pres">
      <dgm:prSet presAssocID="{A42030CD-1C07-4F3B-9895-4E80B3B4606C}" presName="connectorText" presStyleLbl="sibTrans2D1" presStyleIdx="0" presStyleCnt="2"/>
      <dgm:spPr/>
      <dgm:t>
        <a:bodyPr/>
        <a:lstStyle/>
        <a:p>
          <a:endParaRPr lang="en-US"/>
        </a:p>
      </dgm:t>
    </dgm:pt>
    <dgm:pt modelId="{17557128-948F-4710-A2CF-C404E6112265}" type="pres">
      <dgm:prSet presAssocID="{5E7F1699-8ADA-4DE0-B658-415F3C4A6070}" presName="node" presStyleLbl="node1" presStyleIdx="1" presStyleCnt="3" custLinFactNeighborY="2300">
        <dgm:presLayoutVars>
          <dgm:bulletEnabled val="1"/>
        </dgm:presLayoutVars>
      </dgm:prSet>
      <dgm:spPr/>
      <dgm:t>
        <a:bodyPr/>
        <a:lstStyle/>
        <a:p>
          <a:endParaRPr lang="en-US"/>
        </a:p>
      </dgm:t>
    </dgm:pt>
    <dgm:pt modelId="{925EBFEA-47AC-4B25-9633-10FF60E93A57}" type="pres">
      <dgm:prSet presAssocID="{D1335BC3-B0DB-40B4-815A-42A75EB0D97B}" presName="sibTrans" presStyleLbl="sibTrans2D1" presStyleIdx="1" presStyleCnt="2"/>
      <dgm:spPr/>
      <dgm:t>
        <a:bodyPr/>
        <a:lstStyle/>
        <a:p>
          <a:endParaRPr lang="en-US"/>
        </a:p>
      </dgm:t>
    </dgm:pt>
    <dgm:pt modelId="{586CEFF1-725D-45A3-A3D5-88C6E1F0A789}" type="pres">
      <dgm:prSet presAssocID="{D1335BC3-B0DB-40B4-815A-42A75EB0D97B}" presName="connectorText" presStyleLbl="sibTrans2D1" presStyleIdx="1" presStyleCnt="2"/>
      <dgm:spPr/>
      <dgm:t>
        <a:bodyPr/>
        <a:lstStyle/>
        <a:p>
          <a:endParaRPr lang="en-US"/>
        </a:p>
      </dgm:t>
    </dgm:pt>
    <dgm:pt modelId="{C3C01363-7D39-4B45-BFF6-1786AC8495D2}" type="pres">
      <dgm:prSet presAssocID="{CB62A0BC-B83A-4F60-A27C-593B543C6FF7}" presName="node" presStyleLbl="node1" presStyleIdx="2" presStyleCnt="3">
        <dgm:presLayoutVars>
          <dgm:bulletEnabled val="1"/>
        </dgm:presLayoutVars>
      </dgm:prSet>
      <dgm:spPr/>
      <dgm:t>
        <a:bodyPr/>
        <a:lstStyle/>
        <a:p>
          <a:endParaRPr lang="en-US"/>
        </a:p>
      </dgm:t>
    </dgm:pt>
  </dgm:ptLst>
  <dgm:cxnLst>
    <dgm:cxn modelId="{8C0DAEAA-D612-48FD-AC86-81703A7D1391}" srcId="{3516BD6B-867D-4A44-BD5F-CA33B82FD88E}" destId="{CB62A0BC-B83A-4F60-A27C-593B543C6FF7}" srcOrd="2" destOrd="0" parTransId="{EBE04620-ED0F-4D8C-9BD1-BD1F379EE029}" sibTransId="{C9A180CA-89D2-4855-93B1-12B2353CF6E3}"/>
    <dgm:cxn modelId="{131C060E-E8AA-4010-B840-C68CD83FD05F}" srcId="{3516BD6B-867D-4A44-BD5F-CA33B82FD88E}" destId="{5E7F1699-8ADA-4DE0-B658-415F3C4A6070}" srcOrd="1" destOrd="0" parTransId="{86F24F04-D9CC-4EB0-A69F-85430362AA67}" sibTransId="{D1335BC3-B0DB-40B4-815A-42A75EB0D97B}"/>
    <dgm:cxn modelId="{8D01C9F6-6742-425E-B5BB-5BE80520FA50}" type="presOf" srcId="{CB62A0BC-B83A-4F60-A27C-593B543C6FF7}" destId="{C3C01363-7D39-4B45-BFF6-1786AC8495D2}" srcOrd="0" destOrd="0" presId="urn:microsoft.com/office/officeart/2005/8/layout/process1"/>
    <dgm:cxn modelId="{2B5DC475-A93E-4EDC-B06B-F0EE9696F314}" srcId="{3516BD6B-867D-4A44-BD5F-CA33B82FD88E}" destId="{EEEFDEC6-1CD8-4053-B133-4693A7271936}" srcOrd="0" destOrd="0" parTransId="{2D73EE70-AA5F-4C19-9016-0DA353C1F6DF}" sibTransId="{A42030CD-1C07-4F3B-9895-4E80B3B4606C}"/>
    <dgm:cxn modelId="{C7F61492-13CB-44D3-BF3E-C7CA1DDA79E7}" type="presOf" srcId="{3516BD6B-867D-4A44-BD5F-CA33B82FD88E}" destId="{984822A1-F042-4247-A487-4D0081253FF2}" srcOrd="0" destOrd="0" presId="urn:microsoft.com/office/officeart/2005/8/layout/process1"/>
    <dgm:cxn modelId="{042A833C-A4CE-4036-BECE-24AC2A44CD4B}" type="presOf" srcId="{D1335BC3-B0DB-40B4-815A-42A75EB0D97B}" destId="{925EBFEA-47AC-4B25-9633-10FF60E93A57}" srcOrd="0" destOrd="0" presId="urn:microsoft.com/office/officeart/2005/8/layout/process1"/>
    <dgm:cxn modelId="{48740FA2-DB47-4057-AAF5-D0AA4687F4AB}" type="presOf" srcId="{A42030CD-1C07-4F3B-9895-4E80B3B4606C}" destId="{13D480CF-FA8A-4480-9444-A2FBCB95830E}" srcOrd="0" destOrd="0" presId="urn:microsoft.com/office/officeart/2005/8/layout/process1"/>
    <dgm:cxn modelId="{B542B548-DA39-4EDA-A933-78A883AA040F}" type="presOf" srcId="{EEEFDEC6-1CD8-4053-B133-4693A7271936}" destId="{411A9C1D-2CD2-4F4B-A396-A07A16B1D804}" srcOrd="0" destOrd="0" presId="urn:microsoft.com/office/officeart/2005/8/layout/process1"/>
    <dgm:cxn modelId="{B9BCB6DF-3D58-4F68-9421-20121913C2A0}" type="presOf" srcId="{D1335BC3-B0DB-40B4-815A-42A75EB0D97B}" destId="{586CEFF1-725D-45A3-A3D5-88C6E1F0A789}" srcOrd="1" destOrd="0" presId="urn:microsoft.com/office/officeart/2005/8/layout/process1"/>
    <dgm:cxn modelId="{69D65697-8359-4423-B70A-85552D9BD61C}" type="presOf" srcId="{5E7F1699-8ADA-4DE0-B658-415F3C4A6070}" destId="{17557128-948F-4710-A2CF-C404E6112265}" srcOrd="0" destOrd="0" presId="urn:microsoft.com/office/officeart/2005/8/layout/process1"/>
    <dgm:cxn modelId="{538B58C2-EDFC-41F0-8BA9-273D6FF7A053}" type="presOf" srcId="{A42030CD-1C07-4F3B-9895-4E80B3B4606C}" destId="{516919A4-069B-4860-A4AF-0492D98680D4}" srcOrd="1" destOrd="0" presId="urn:microsoft.com/office/officeart/2005/8/layout/process1"/>
    <dgm:cxn modelId="{C4750A69-0E5D-435D-B2FF-15CB3982E232}" type="presParOf" srcId="{984822A1-F042-4247-A487-4D0081253FF2}" destId="{411A9C1D-2CD2-4F4B-A396-A07A16B1D804}" srcOrd="0" destOrd="0" presId="urn:microsoft.com/office/officeart/2005/8/layout/process1"/>
    <dgm:cxn modelId="{7A75EE7B-09C3-4778-9DF6-795D1A03B232}" type="presParOf" srcId="{984822A1-F042-4247-A487-4D0081253FF2}" destId="{13D480CF-FA8A-4480-9444-A2FBCB95830E}" srcOrd="1" destOrd="0" presId="urn:microsoft.com/office/officeart/2005/8/layout/process1"/>
    <dgm:cxn modelId="{D278AA16-20F7-4831-A28A-B05E01F28D8B}" type="presParOf" srcId="{13D480CF-FA8A-4480-9444-A2FBCB95830E}" destId="{516919A4-069B-4860-A4AF-0492D98680D4}" srcOrd="0" destOrd="0" presId="urn:microsoft.com/office/officeart/2005/8/layout/process1"/>
    <dgm:cxn modelId="{C58CC8A2-CFAD-404B-BB37-2F0DC7FF562A}" type="presParOf" srcId="{984822A1-F042-4247-A487-4D0081253FF2}" destId="{17557128-948F-4710-A2CF-C404E6112265}" srcOrd="2" destOrd="0" presId="urn:microsoft.com/office/officeart/2005/8/layout/process1"/>
    <dgm:cxn modelId="{7D0D8010-3DE4-4B35-A84C-9487C98C0734}" type="presParOf" srcId="{984822A1-F042-4247-A487-4D0081253FF2}" destId="{925EBFEA-47AC-4B25-9633-10FF60E93A57}" srcOrd="3" destOrd="0" presId="urn:microsoft.com/office/officeart/2005/8/layout/process1"/>
    <dgm:cxn modelId="{4016CE92-DD59-440D-9058-A4F73D3B034E}" type="presParOf" srcId="{925EBFEA-47AC-4B25-9633-10FF60E93A57}" destId="{586CEFF1-725D-45A3-A3D5-88C6E1F0A789}" srcOrd="0" destOrd="0" presId="urn:microsoft.com/office/officeart/2005/8/layout/process1"/>
    <dgm:cxn modelId="{D5D79CA2-B3E2-4CE0-9B00-6E93A997016A}" type="presParOf" srcId="{984822A1-F042-4247-A487-4D0081253FF2}" destId="{C3C01363-7D39-4B45-BFF6-1786AC8495D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9CCD42C-A140-4AB1-8588-69A7A26F607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A58E7F0-3BFD-4ACD-B74A-D341FDFABED2}">
      <dgm:prSet/>
      <dgm:spPr/>
      <dgm:t>
        <a:bodyPr/>
        <a:lstStyle/>
        <a:p>
          <a:pPr>
            <a:lnSpc>
              <a:spcPct val="100000"/>
            </a:lnSpc>
          </a:pPr>
          <a:r>
            <a:rPr lang="en-US"/>
            <a:t>Impacts on projects in the queue</a:t>
          </a:r>
        </a:p>
      </dgm:t>
    </dgm:pt>
    <dgm:pt modelId="{9B756B28-C583-4075-81B6-86E21DF9AA87}" type="parTrans" cxnId="{152FCB63-DDE1-49B8-AD82-02BA1AD98369}">
      <dgm:prSet/>
      <dgm:spPr/>
      <dgm:t>
        <a:bodyPr/>
        <a:lstStyle/>
        <a:p>
          <a:endParaRPr lang="en-US"/>
        </a:p>
      </dgm:t>
    </dgm:pt>
    <dgm:pt modelId="{5C3059AE-D29F-4A2E-AEF3-CB27C8613C02}" type="sibTrans" cxnId="{152FCB63-DDE1-49B8-AD82-02BA1AD98369}">
      <dgm:prSet/>
      <dgm:spPr/>
      <dgm:t>
        <a:bodyPr/>
        <a:lstStyle/>
        <a:p>
          <a:endParaRPr lang="en-US"/>
        </a:p>
      </dgm:t>
    </dgm:pt>
    <dgm:pt modelId="{6E617002-1619-4914-BC61-C8F720CBAE79}">
      <dgm:prSet/>
      <dgm:spPr/>
      <dgm:t>
        <a:bodyPr/>
        <a:lstStyle/>
        <a:p>
          <a:pPr>
            <a:lnSpc>
              <a:spcPct val="100000"/>
            </a:lnSpc>
          </a:pPr>
          <a:r>
            <a:rPr lang="en-US"/>
            <a:t>Impacts on projects not yet in the queue</a:t>
          </a:r>
        </a:p>
      </dgm:t>
    </dgm:pt>
    <dgm:pt modelId="{7A52265C-9173-40C4-A9F2-88A1608341BD}" type="parTrans" cxnId="{B369E1F7-98E4-44DD-AC81-120CF5BFBB98}">
      <dgm:prSet/>
      <dgm:spPr/>
      <dgm:t>
        <a:bodyPr/>
        <a:lstStyle/>
        <a:p>
          <a:endParaRPr lang="en-US"/>
        </a:p>
      </dgm:t>
    </dgm:pt>
    <dgm:pt modelId="{A23E32C3-BD3D-40D4-A4D2-4DE660FD514B}" type="sibTrans" cxnId="{B369E1F7-98E4-44DD-AC81-120CF5BFBB98}">
      <dgm:prSet/>
      <dgm:spPr/>
      <dgm:t>
        <a:bodyPr/>
        <a:lstStyle/>
        <a:p>
          <a:endParaRPr lang="en-US"/>
        </a:p>
      </dgm:t>
    </dgm:pt>
    <dgm:pt modelId="{5E1503F5-76F6-4206-B120-8421D0F39CAF}">
      <dgm:prSet/>
      <dgm:spPr/>
      <dgm:t>
        <a:bodyPr/>
        <a:lstStyle/>
        <a:p>
          <a:pPr>
            <a:lnSpc>
              <a:spcPct val="100000"/>
            </a:lnSpc>
          </a:pPr>
          <a:r>
            <a:rPr lang="en-US"/>
            <a:t>Potential participation from queue-exempt projects</a:t>
          </a:r>
        </a:p>
      </dgm:t>
    </dgm:pt>
    <dgm:pt modelId="{53A59461-285C-4270-922B-1E0F3E1E9899}" type="parTrans" cxnId="{3CDB2086-EDEB-4CEB-BE24-A85EAC5AB313}">
      <dgm:prSet/>
      <dgm:spPr/>
      <dgm:t>
        <a:bodyPr/>
        <a:lstStyle/>
        <a:p>
          <a:endParaRPr lang="en-US"/>
        </a:p>
      </dgm:t>
    </dgm:pt>
    <dgm:pt modelId="{2997599F-159A-454B-AA28-2B96EC1EA494}" type="sibTrans" cxnId="{3CDB2086-EDEB-4CEB-BE24-A85EAC5AB313}">
      <dgm:prSet/>
      <dgm:spPr/>
      <dgm:t>
        <a:bodyPr/>
        <a:lstStyle/>
        <a:p>
          <a:endParaRPr lang="en-US"/>
        </a:p>
      </dgm:t>
    </dgm:pt>
    <dgm:pt modelId="{A0004BE8-8E0A-4A29-9419-38E8353FC407}" type="pres">
      <dgm:prSet presAssocID="{29CCD42C-A140-4AB1-8588-69A7A26F6070}" presName="root" presStyleCnt="0">
        <dgm:presLayoutVars>
          <dgm:dir/>
          <dgm:resizeHandles val="exact"/>
        </dgm:presLayoutVars>
      </dgm:prSet>
      <dgm:spPr/>
      <dgm:t>
        <a:bodyPr/>
        <a:lstStyle/>
        <a:p>
          <a:endParaRPr lang="en-US"/>
        </a:p>
      </dgm:t>
    </dgm:pt>
    <dgm:pt modelId="{72AB23C7-AA26-4725-9AAD-679DC42AFF27}" type="pres">
      <dgm:prSet presAssocID="{5A58E7F0-3BFD-4ACD-B74A-D341FDFABED2}" presName="compNode" presStyleCnt="0"/>
      <dgm:spPr/>
    </dgm:pt>
    <dgm:pt modelId="{164612D9-4971-4020-8635-C3028E2F0BDB}" type="pres">
      <dgm:prSet presAssocID="{5A58E7F0-3BFD-4ACD-B74A-D341FDFABED2}" presName="bgRect" presStyleLbl="bgShp" presStyleIdx="0" presStyleCnt="3"/>
      <dgm:spPr/>
    </dgm:pt>
    <dgm:pt modelId="{CACB41B5-40B3-4020-B4EA-C12AD64D3CC1}" type="pres">
      <dgm:prSet presAssocID="{5A58E7F0-3BFD-4ACD-B74A-D341FDFABE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14F2843-F63B-433A-B285-DA9C9463226C}" type="pres">
      <dgm:prSet presAssocID="{5A58E7F0-3BFD-4ACD-B74A-D341FDFABED2}" presName="spaceRect" presStyleCnt="0"/>
      <dgm:spPr/>
    </dgm:pt>
    <dgm:pt modelId="{5CD23F7F-7B0B-4B42-91EC-9A5DEA12FAC0}" type="pres">
      <dgm:prSet presAssocID="{5A58E7F0-3BFD-4ACD-B74A-D341FDFABED2}" presName="parTx" presStyleLbl="revTx" presStyleIdx="0" presStyleCnt="3">
        <dgm:presLayoutVars>
          <dgm:chMax val="0"/>
          <dgm:chPref val="0"/>
        </dgm:presLayoutVars>
      </dgm:prSet>
      <dgm:spPr/>
      <dgm:t>
        <a:bodyPr/>
        <a:lstStyle/>
        <a:p>
          <a:endParaRPr lang="en-US"/>
        </a:p>
      </dgm:t>
    </dgm:pt>
    <dgm:pt modelId="{DBBFC68F-35E3-4E6A-AE66-8C76D96422EF}" type="pres">
      <dgm:prSet presAssocID="{5C3059AE-D29F-4A2E-AEF3-CB27C8613C02}" presName="sibTrans" presStyleCnt="0"/>
      <dgm:spPr/>
    </dgm:pt>
    <dgm:pt modelId="{7625E24B-D5F1-477E-B651-FC85EF28216D}" type="pres">
      <dgm:prSet presAssocID="{6E617002-1619-4914-BC61-C8F720CBAE79}" presName="compNode" presStyleCnt="0"/>
      <dgm:spPr/>
    </dgm:pt>
    <dgm:pt modelId="{4FAD2F27-2EC5-4A01-BF46-09D1D593F212}" type="pres">
      <dgm:prSet presAssocID="{6E617002-1619-4914-BC61-C8F720CBAE79}" presName="bgRect" presStyleLbl="bgShp" presStyleIdx="1" presStyleCnt="3"/>
      <dgm:spPr/>
    </dgm:pt>
    <dgm:pt modelId="{C80B674F-2FCE-4BE3-9870-0C9447933750}" type="pres">
      <dgm:prSet presAssocID="{6E617002-1619-4914-BC61-C8F720CBAE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60A2E2C2-A1C3-42FB-9469-56210DA17723}" type="pres">
      <dgm:prSet presAssocID="{6E617002-1619-4914-BC61-C8F720CBAE79}" presName="spaceRect" presStyleCnt="0"/>
      <dgm:spPr/>
    </dgm:pt>
    <dgm:pt modelId="{67F0768C-93ED-4D8D-8BD7-7862DEB8B018}" type="pres">
      <dgm:prSet presAssocID="{6E617002-1619-4914-BC61-C8F720CBAE79}" presName="parTx" presStyleLbl="revTx" presStyleIdx="1" presStyleCnt="3">
        <dgm:presLayoutVars>
          <dgm:chMax val="0"/>
          <dgm:chPref val="0"/>
        </dgm:presLayoutVars>
      </dgm:prSet>
      <dgm:spPr/>
      <dgm:t>
        <a:bodyPr/>
        <a:lstStyle/>
        <a:p>
          <a:endParaRPr lang="en-US"/>
        </a:p>
      </dgm:t>
    </dgm:pt>
    <dgm:pt modelId="{D8546DE2-3380-4532-BA60-8F01B5E894A2}" type="pres">
      <dgm:prSet presAssocID="{A23E32C3-BD3D-40D4-A4D2-4DE660FD514B}" presName="sibTrans" presStyleCnt="0"/>
      <dgm:spPr/>
    </dgm:pt>
    <dgm:pt modelId="{9B10A064-FA6E-47EA-ACC0-AE4EA66F7AF7}" type="pres">
      <dgm:prSet presAssocID="{5E1503F5-76F6-4206-B120-8421D0F39CAF}" presName="compNode" presStyleCnt="0"/>
      <dgm:spPr/>
    </dgm:pt>
    <dgm:pt modelId="{5C499764-48DC-44FE-8A4F-B20C44412374}" type="pres">
      <dgm:prSet presAssocID="{5E1503F5-76F6-4206-B120-8421D0F39CAF}" presName="bgRect" presStyleLbl="bgShp" presStyleIdx="2" presStyleCnt="3"/>
      <dgm:spPr/>
    </dgm:pt>
    <dgm:pt modelId="{0B7D3F73-3D0F-4B3B-BE22-54E521439277}" type="pres">
      <dgm:prSet presAssocID="{5E1503F5-76F6-4206-B120-8421D0F39C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BCCFCE5E-C03C-453E-A0C9-BEC5BA3B3E44}" type="pres">
      <dgm:prSet presAssocID="{5E1503F5-76F6-4206-B120-8421D0F39CAF}" presName="spaceRect" presStyleCnt="0"/>
      <dgm:spPr/>
    </dgm:pt>
    <dgm:pt modelId="{3D7461B1-4542-4136-A866-5CE55484E41D}" type="pres">
      <dgm:prSet presAssocID="{5E1503F5-76F6-4206-B120-8421D0F39CAF}" presName="parTx" presStyleLbl="revTx" presStyleIdx="2" presStyleCnt="3">
        <dgm:presLayoutVars>
          <dgm:chMax val="0"/>
          <dgm:chPref val="0"/>
        </dgm:presLayoutVars>
      </dgm:prSet>
      <dgm:spPr/>
      <dgm:t>
        <a:bodyPr/>
        <a:lstStyle/>
        <a:p>
          <a:endParaRPr lang="en-US"/>
        </a:p>
      </dgm:t>
    </dgm:pt>
  </dgm:ptLst>
  <dgm:cxnLst>
    <dgm:cxn modelId="{A8821D6E-D0D3-4FBF-9D43-D1EBBBD2F140}" type="presOf" srcId="{5E1503F5-76F6-4206-B120-8421D0F39CAF}" destId="{3D7461B1-4542-4136-A866-5CE55484E41D}" srcOrd="0" destOrd="0" presId="urn:microsoft.com/office/officeart/2018/2/layout/IconVerticalSolidList"/>
    <dgm:cxn modelId="{2E04F26F-CE4A-422E-9ADE-7B5E0B803D08}" type="presOf" srcId="{6E617002-1619-4914-BC61-C8F720CBAE79}" destId="{67F0768C-93ED-4D8D-8BD7-7862DEB8B018}" srcOrd="0" destOrd="0" presId="urn:microsoft.com/office/officeart/2018/2/layout/IconVerticalSolidList"/>
    <dgm:cxn modelId="{152FCB63-DDE1-49B8-AD82-02BA1AD98369}" srcId="{29CCD42C-A140-4AB1-8588-69A7A26F6070}" destId="{5A58E7F0-3BFD-4ACD-B74A-D341FDFABED2}" srcOrd="0" destOrd="0" parTransId="{9B756B28-C583-4075-81B6-86E21DF9AA87}" sibTransId="{5C3059AE-D29F-4A2E-AEF3-CB27C8613C02}"/>
    <dgm:cxn modelId="{F2934628-3FA0-49A9-A77D-410746CE01D1}" type="presOf" srcId="{29CCD42C-A140-4AB1-8588-69A7A26F6070}" destId="{A0004BE8-8E0A-4A29-9419-38E8353FC407}" srcOrd="0" destOrd="0" presId="urn:microsoft.com/office/officeart/2018/2/layout/IconVerticalSolidList"/>
    <dgm:cxn modelId="{B369E1F7-98E4-44DD-AC81-120CF5BFBB98}" srcId="{29CCD42C-A140-4AB1-8588-69A7A26F6070}" destId="{6E617002-1619-4914-BC61-C8F720CBAE79}" srcOrd="1" destOrd="0" parTransId="{7A52265C-9173-40C4-A9F2-88A1608341BD}" sibTransId="{A23E32C3-BD3D-40D4-A4D2-4DE660FD514B}"/>
    <dgm:cxn modelId="{3CDB2086-EDEB-4CEB-BE24-A85EAC5AB313}" srcId="{29CCD42C-A140-4AB1-8588-69A7A26F6070}" destId="{5E1503F5-76F6-4206-B120-8421D0F39CAF}" srcOrd="2" destOrd="0" parTransId="{53A59461-285C-4270-922B-1E0F3E1E9899}" sibTransId="{2997599F-159A-454B-AA28-2B96EC1EA494}"/>
    <dgm:cxn modelId="{1BCEF866-3F38-448C-8955-89B6224B944F}" type="presOf" srcId="{5A58E7F0-3BFD-4ACD-B74A-D341FDFABED2}" destId="{5CD23F7F-7B0B-4B42-91EC-9A5DEA12FAC0}" srcOrd="0" destOrd="0" presId="urn:microsoft.com/office/officeart/2018/2/layout/IconVerticalSolidList"/>
    <dgm:cxn modelId="{9520D95E-86FC-4BB2-9142-BBE8DD5AA34C}" type="presParOf" srcId="{A0004BE8-8E0A-4A29-9419-38E8353FC407}" destId="{72AB23C7-AA26-4725-9AAD-679DC42AFF27}" srcOrd="0" destOrd="0" presId="urn:microsoft.com/office/officeart/2018/2/layout/IconVerticalSolidList"/>
    <dgm:cxn modelId="{E7C3883C-16B8-4CD6-8BF3-FA1FD8A16A5B}" type="presParOf" srcId="{72AB23C7-AA26-4725-9AAD-679DC42AFF27}" destId="{164612D9-4971-4020-8635-C3028E2F0BDB}" srcOrd="0" destOrd="0" presId="urn:microsoft.com/office/officeart/2018/2/layout/IconVerticalSolidList"/>
    <dgm:cxn modelId="{C4896984-05E4-441D-A613-60F5DD0FA802}" type="presParOf" srcId="{72AB23C7-AA26-4725-9AAD-679DC42AFF27}" destId="{CACB41B5-40B3-4020-B4EA-C12AD64D3CC1}" srcOrd="1" destOrd="0" presId="urn:microsoft.com/office/officeart/2018/2/layout/IconVerticalSolidList"/>
    <dgm:cxn modelId="{50078466-BD3F-4E39-A04A-6EE7097F2ABE}" type="presParOf" srcId="{72AB23C7-AA26-4725-9AAD-679DC42AFF27}" destId="{614F2843-F63B-433A-B285-DA9C9463226C}" srcOrd="2" destOrd="0" presId="urn:microsoft.com/office/officeart/2018/2/layout/IconVerticalSolidList"/>
    <dgm:cxn modelId="{2B7A112B-680A-4989-B375-40356F5CC68A}" type="presParOf" srcId="{72AB23C7-AA26-4725-9AAD-679DC42AFF27}" destId="{5CD23F7F-7B0B-4B42-91EC-9A5DEA12FAC0}" srcOrd="3" destOrd="0" presId="urn:microsoft.com/office/officeart/2018/2/layout/IconVerticalSolidList"/>
    <dgm:cxn modelId="{DE9D31AA-2676-4AA2-839F-B976B826C635}" type="presParOf" srcId="{A0004BE8-8E0A-4A29-9419-38E8353FC407}" destId="{DBBFC68F-35E3-4E6A-AE66-8C76D96422EF}" srcOrd="1" destOrd="0" presId="urn:microsoft.com/office/officeart/2018/2/layout/IconVerticalSolidList"/>
    <dgm:cxn modelId="{61DB4524-9F47-43A7-B500-60D191CBBCE4}" type="presParOf" srcId="{A0004BE8-8E0A-4A29-9419-38E8353FC407}" destId="{7625E24B-D5F1-477E-B651-FC85EF28216D}" srcOrd="2" destOrd="0" presId="urn:microsoft.com/office/officeart/2018/2/layout/IconVerticalSolidList"/>
    <dgm:cxn modelId="{B78FEEDB-66DA-4FD6-A3A7-59D5E546F518}" type="presParOf" srcId="{7625E24B-D5F1-477E-B651-FC85EF28216D}" destId="{4FAD2F27-2EC5-4A01-BF46-09D1D593F212}" srcOrd="0" destOrd="0" presId="urn:microsoft.com/office/officeart/2018/2/layout/IconVerticalSolidList"/>
    <dgm:cxn modelId="{96CD303C-CE67-44EE-BDB2-CC509A4BE084}" type="presParOf" srcId="{7625E24B-D5F1-477E-B651-FC85EF28216D}" destId="{C80B674F-2FCE-4BE3-9870-0C9447933750}" srcOrd="1" destOrd="0" presId="urn:microsoft.com/office/officeart/2018/2/layout/IconVerticalSolidList"/>
    <dgm:cxn modelId="{49AB20AC-35C8-4C65-919B-3C4C03239BE3}" type="presParOf" srcId="{7625E24B-D5F1-477E-B651-FC85EF28216D}" destId="{60A2E2C2-A1C3-42FB-9469-56210DA17723}" srcOrd="2" destOrd="0" presId="urn:microsoft.com/office/officeart/2018/2/layout/IconVerticalSolidList"/>
    <dgm:cxn modelId="{99C01246-5B2C-4114-BB67-16C5D8083DBC}" type="presParOf" srcId="{7625E24B-D5F1-477E-B651-FC85EF28216D}" destId="{67F0768C-93ED-4D8D-8BD7-7862DEB8B018}" srcOrd="3" destOrd="0" presId="urn:microsoft.com/office/officeart/2018/2/layout/IconVerticalSolidList"/>
    <dgm:cxn modelId="{47249B06-DC36-4F6B-8457-378187E1B51C}" type="presParOf" srcId="{A0004BE8-8E0A-4A29-9419-38E8353FC407}" destId="{D8546DE2-3380-4532-BA60-8F01B5E894A2}" srcOrd="3" destOrd="0" presId="urn:microsoft.com/office/officeart/2018/2/layout/IconVerticalSolidList"/>
    <dgm:cxn modelId="{7D6C0303-E86D-4A21-BAB8-5210253625FA}" type="presParOf" srcId="{A0004BE8-8E0A-4A29-9419-38E8353FC407}" destId="{9B10A064-FA6E-47EA-ACC0-AE4EA66F7AF7}" srcOrd="4" destOrd="0" presId="urn:microsoft.com/office/officeart/2018/2/layout/IconVerticalSolidList"/>
    <dgm:cxn modelId="{E28F596C-1C3D-4580-8203-883E080E384B}" type="presParOf" srcId="{9B10A064-FA6E-47EA-ACC0-AE4EA66F7AF7}" destId="{5C499764-48DC-44FE-8A4F-B20C44412374}" srcOrd="0" destOrd="0" presId="urn:microsoft.com/office/officeart/2018/2/layout/IconVerticalSolidList"/>
    <dgm:cxn modelId="{FCDD8891-6D22-40B0-9417-E91C7996B4ED}" type="presParOf" srcId="{9B10A064-FA6E-47EA-ACC0-AE4EA66F7AF7}" destId="{0B7D3F73-3D0F-4B3B-BE22-54E521439277}" srcOrd="1" destOrd="0" presId="urn:microsoft.com/office/officeart/2018/2/layout/IconVerticalSolidList"/>
    <dgm:cxn modelId="{82AFF457-4190-4FB8-91FD-F76272885B64}" type="presParOf" srcId="{9B10A064-FA6E-47EA-ACC0-AE4EA66F7AF7}" destId="{BCCFCE5E-C03C-453E-A0C9-BEC5BA3B3E44}" srcOrd="2" destOrd="0" presId="urn:microsoft.com/office/officeart/2018/2/layout/IconVerticalSolidList"/>
    <dgm:cxn modelId="{1C871CC8-68FA-45D3-9223-91E090EBC2EA}" type="presParOf" srcId="{9B10A064-FA6E-47EA-ACC0-AE4EA66F7AF7}" destId="{3D7461B1-4542-4136-A866-5CE55484E4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1EE70B-B736-4F4A-B074-44B3FF6554CC}"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823E713C-E5E5-40EA-917D-6CBF908DC3B5}">
      <dgm:prSet/>
      <dgm:spPr/>
      <dgm:t>
        <a:bodyPr/>
        <a:lstStyle/>
        <a:p>
          <a:r>
            <a:rPr lang="en-US"/>
            <a:t>Recommended bid fee of $1,000/MW</a:t>
          </a:r>
        </a:p>
      </dgm:t>
    </dgm:pt>
    <dgm:pt modelId="{72DB0477-2131-42CD-84D6-E2BA7EBDE66F}" type="parTrans" cxnId="{C416E932-F978-498C-80A9-6571C408D0A6}">
      <dgm:prSet/>
      <dgm:spPr/>
      <dgm:t>
        <a:bodyPr/>
        <a:lstStyle/>
        <a:p>
          <a:endParaRPr lang="en-US"/>
        </a:p>
      </dgm:t>
    </dgm:pt>
    <dgm:pt modelId="{CCC8902E-FB35-4B38-ACBC-0595BA67ECFF}" type="sibTrans" cxnId="{C416E932-F978-498C-80A9-6571C408D0A6}">
      <dgm:prSet/>
      <dgm:spPr/>
      <dgm:t>
        <a:bodyPr/>
        <a:lstStyle/>
        <a:p>
          <a:endParaRPr lang="en-US"/>
        </a:p>
      </dgm:t>
    </dgm:pt>
    <dgm:pt modelId="{96BAA277-DC67-4D62-866A-97D0480A939A}">
      <dgm:prSet/>
      <dgm:spPr/>
      <dgm:t>
        <a:bodyPr/>
        <a:lstStyle/>
        <a:p>
          <a:r>
            <a:rPr lang="en-US"/>
            <a:t>Public entities exempt from bid fees</a:t>
          </a:r>
        </a:p>
      </dgm:t>
    </dgm:pt>
    <dgm:pt modelId="{7437B3FB-21D4-4BD7-BB35-F6448BC4619D}" type="parTrans" cxnId="{6D000533-360D-4B63-BC7C-C33A899CE4B0}">
      <dgm:prSet/>
      <dgm:spPr/>
      <dgm:t>
        <a:bodyPr/>
        <a:lstStyle/>
        <a:p>
          <a:endParaRPr lang="en-US"/>
        </a:p>
      </dgm:t>
    </dgm:pt>
    <dgm:pt modelId="{DA19B4A0-D57C-4572-877C-CC40BD4BC936}" type="sibTrans" cxnId="{6D000533-360D-4B63-BC7C-C33A899CE4B0}">
      <dgm:prSet/>
      <dgm:spPr/>
      <dgm:t>
        <a:bodyPr/>
        <a:lstStyle/>
        <a:p>
          <a:endParaRPr lang="en-US"/>
        </a:p>
      </dgm:t>
    </dgm:pt>
    <dgm:pt modelId="{DB875115-4F64-4A09-866B-731D3E61130E}">
      <dgm:prSet/>
      <dgm:spPr/>
      <dgm:t>
        <a:bodyPr/>
        <a:lstStyle/>
        <a:p>
          <a:r>
            <a:rPr lang="en-US"/>
            <a:t>No escrow/project security deposits</a:t>
          </a:r>
        </a:p>
      </dgm:t>
    </dgm:pt>
    <dgm:pt modelId="{9FACD409-3E8C-40EF-A80B-55F218716D60}" type="parTrans" cxnId="{33377C66-2AEF-4274-984D-1169037F734B}">
      <dgm:prSet/>
      <dgm:spPr/>
      <dgm:t>
        <a:bodyPr/>
        <a:lstStyle/>
        <a:p>
          <a:endParaRPr lang="en-US"/>
        </a:p>
      </dgm:t>
    </dgm:pt>
    <dgm:pt modelId="{EB9BF728-732D-4095-BC89-B43AD24B6ADB}" type="sibTrans" cxnId="{33377C66-2AEF-4274-984D-1169037F734B}">
      <dgm:prSet/>
      <dgm:spPr/>
      <dgm:t>
        <a:bodyPr/>
        <a:lstStyle/>
        <a:p>
          <a:endParaRPr lang="en-US"/>
        </a:p>
      </dgm:t>
    </dgm:pt>
    <dgm:pt modelId="{3B4C54E9-1658-499A-8411-E0E95D4F7AB7}" type="pres">
      <dgm:prSet presAssocID="{A21EE70B-B736-4F4A-B074-44B3FF6554CC}" presName="root" presStyleCnt="0">
        <dgm:presLayoutVars>
          <dgm:dir/>
          <dgm:resizeHandles val="exact"/>
        </dgm:presLayoutVars>
      </dgm:prSet>
      <dgm:spPr/>
      <dgm:t>
        <a:bodyPr/>
        <a:lstStyle/>
        <a:p>
          <a:endParaRPr lang="en-US"/>
        </a:p>
      </dgm:t>
    </dgm:pt>
    <dgm:pt modelId="{B40C0631-69F3-4B65-888C-53B3D7B586D0}" type="pres">
      <dgm:prSet presAssocID="{823E713C-E5E5-40EA-917D-6CBF908DC3B5}" presName="compNode" presStyleCnt="0"/>
      <dgm:spPr/>
    </dgm:pt>
    <dgm:pt modelId="{F691F920-C1C2-4FB2-BDBF-9100A7F8FB72}" type="pres">
      <dgm:prSet presAssocID="{823E713C-E5E5-40EA-917D-6CBF908DC3B5}" presName="bgRect" presStyleLbl="bgShp" presStyleIdx="0" presStyleCnt="3"/>
      <dgm:spPr/>
    </dgm:pt>
    <dgm:pt modelId="{02F0A62F-F992-40F3-AF91-5D7A1ED8B305}" type="pres">
      <dgm:prSet presAssocID="{823E713C-E5E5-40EA-917D-6CBF908DC3B5}" presName="iconRect" presStyleLbl="node1" presStyleIdx="0"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57D5DDA3-CE48-479B-9E5D-6E5F9AFCEEDE}" type="pres">
      <dgm:prSet presAssocID="{823E713C-E5E5-40EA-917D-6CBF908DC3B5}" presName="spaceRect" presStyleCnt="0"/>
      <dgm:spPr/>
    </dgm:pt>
    <dgm:pt modelId="{09CEF377-D47C-4F18-890B-0C00BDA32B23}" type="pres">
      <dgm:prSet presAssocID="{823E713C-E5E5-40EA-917D-6CBF908DC3B5}" presName="parTx" presStyleLbl="revTx" presStyleIdx="0" presStyleCnt="3">
        <dgm:presLayoutVars>
          <dgm:chMax val="0"/>
          <dgm:chPref val="0"/>
        </dgm:presLayoutVars>
      </dgm:prSet>
      <dgm:spPr/>
      <dgm:t>
        <a:bodyPr/>
        <a:lstStyle/>
        <a:p>
          <a:endParaRPr lang="en-US"/>
        </a:p>
      </dgm:t>
    </dgm:pt>
    <dgm:pt modelId="{A7186BA0-E797-4C1A-80DB-F6E1E8F76905}" type="pres">
      <dgm:prSet presAssocID="{CCC8902E-FB35-4B38-ACBC-0595BA67ECFF}" presName="sibTrans" presStyleCnt="0"/>
      <dgm:spPr/>
    </dgm:pt>
    <dgm:pt modelId="{3AA361D2-7A3A-4D58-A853-3F7243ED95A3}" type="pres">
      <dgm:prSet presAssocID="{96BAA277-DC67-4D62-866A-97D0480A939A}" presName="compNode" presStyleCnt="0"/>
      <dgm:spPr/>
    </dgm:pt>
    <dgm:pt modelId="{3C4B5F62-7E7A-436E-A9B1-D0241A08DBB3}" type="pres">
      <dgm:prSet presAssocID="{96BAA277-DC67-4D62-866A-97D0480A939A}" presName="bgRect" presStyleLbl="bgShp" presStyleIdx="1" presStyleCnt="3"/>
      <dgm:spPr/>
    </dgm:pt>
    <dgm:pt modelId="{598D10BA-26EE-4336-B05F-BBC587CBD443}" type="pres">
      <dgm:prSet presAssocID="{96BAA277-DC67-4D62-866A-97D0480A93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house outline"/>
        </a:ext>
      </dgm:extLst>
    </dgm:pt>
    <dgm:pt modelId="{BC352E78-C0DA-4068-9CF8-44E813CF7C2B}" type="pres">
      <dgm:prSet presAssocID="{96BAA277-DC67-4D62-866A-97D0480A939A}" presName="spaceRect" presStyleCnt="0"/>
      <dgm:spPr/>
    </dgm:pt>
    <dgm:pt modelId="{7A97D177-7A36-407B-AE67-C10A08D036BD}" type="pres">
      <dgm:prSet presAssocID="{96BAA277-DC67-4D62-866A-97D0480A939A}" presName="parTx" presStyleLbl="revTx" presStyleIdx="1" presStyleCnt="3">
        <dgm:presLayoutVars>
          <dgm:chMax val="0"/>
          <dgm:chPref val="0"/>
        </dgm:presLayoutVars>
      </dgm:prSet>
      <dgm:spPr/>
      <dgm:t>
        <a:bodyPr/>
        <a:lstStyle/>
        <a:p>
          <a:endParaRPr lang="en-US"/>
        </a:p>
      </dgm:t>
    </dgm:pt>
    <dgm:pt modelId="{15D9ECF3-797B-4F39-8037-04F1FE1A03CE}" type="pres">
      <dgm:prSet presAssocID="{DA19B4A0-D57C-4572-877C-CC40BD4BC936}" presName="sibTrans" presStyleCnt="0"/>
      <dgm:spPr/>
    </dgm:pt>
    <dgm:pt modelId="{DD7FF99A-4FAC-432E-9571-74DC9CA3AB5A}" type="pres">
      <dgm:prSet presAssocID="{DB875115-4F64-4A09-866B-731D3E61130E}" presName="compNode" presStyleCnt="0"/>
      <dgm:spPr/>
    </dgm:pt>
    <dgm:pt modelId="{0BF6E488-510C-4554-B5B4-81CC39DEEDD3}" type="pres">
      <dgm:prSet presAssocID="{DB875115-4F64-4A09-866B-731D3E61130E}" presName="bgRect" presStyleLbl="bgShp" presStyleIdx="2" presStyleCnt="3"/>
      <dgm:spPr/>
    </dgm:pt>
    <dgm:pt modelId="{A4C1CB77-CA55-4B02-83E8-A39BAF14ACD5}" type="pres">
      <dgm:prSet presAssocID="{DB875115-4F64-4A09-866B-731D3E61130E}" presName="iconRect" presStyleLbl="node1" presStyleIdx="2" presStyleCnt="3"/>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No sign with solid fill"/>
        </a:ext>
      </dgm:extLst>
    </dgm:pt>
    <dgm:pt modelId="{5BF8A225-3639-4470-B155-7536B31089F4}" type="pres">
      <dgm:prSet presAssocID="{DB875115-4F64-4A09-866B-731D3E61130E}" presName="spaceRect" presStyleCnt="0"/>
      <dgm:spPr/>
    </dgm:pt>
    <dgm:pt modelId="{79D1DFBA-6CBE-45BA-AB34-9F01F4E6F0E8}" type="pres">
      <dgm:prSet presAssocID="{DB875115-4F64-4A09-866B-731D3E61130E}" presName="parTx" presStyleLbl="revTx" presStyleIdx="2" presStyleCnt="3">
        <dgm:presLayoutVars>
          <dgm:chMax val="0"/>
          <dgm:chPref val="0"/>
        </dgm:presLayoutVars>
      </dgm:prSet>
      <dgm:spPr/>
      <dgm:t>
        <a:bodyPr/>
        <a:lstStyle/>
        <a:p>
          <a:endParaRPr lang="en-US"/>
        </a:p>
      </dgm:t>
    </dgm:pt>
  </dgm:ptLst>
  <dgm:cxnLst>
    <dgm:cxn modelId="{33377C66-2AEF-4274-984D-1169037F734B}" srcId="{A21EE70B-B736-4F4A-B074-44B3FF6554CC}" destId="{DB875115-4F64-4A09-866B-731D3E61130E}" srcOrd="2" destOrd="0" parTransId="{9FACD409-3E8C-40EF-A80B-55F218716D60}" sibTransId="{EB9BF728-732D-4095-BC89-B43AD24B6ADB}"/>
    <dgm:cxn modelId="{B0D05AD0-652C-40ED-A22B-133AD12A234E}" type="presOf" srcId="{DB875115-4F64-4A09-866B-731D3E61130E}" destId="{79D1DFBA-6CBE-45BA-AB34-9F01F4E6F0E8}" srcOrd="0" destOrd="0" presId="urn:microsoft.com/office/officeart/2018/2/layout/IconVerticalSolidList"/>
    <dgm:cxn modelId="{A1644F4F-F59F-477D-9D1C-CDEA9A16FA42}" type="presOf" srcId="{823E713C-E5E5-40EA-917D-6CBF908DC3B5}" destId="{09CEF377-D47C-4F18-890B-0C00BDA32B23}" srcOrd="0" destOrd="0" presId="urn:microsoft.com/office/officeart/2018/2/layout/IconVerticalSolidList"/>
    <dgm:cxn modelId="{F71CE8CC-69DC-4E1E-8628-D6AC8E42BE77}" type="presOf" srcId="{A21EE70B-B736-4F4A-B074-44B3FF6554CC}" destId="{3B4C54E9-1658-499A-8411-E0E95D4F7AB7}" srcOrd="0" destOrd="0" presId="urn:microsoft.com/office/officeart/2018/2/layout/IconVerticalSolidList"/>
    <dgm:cxn modelId="{043A1702-6C98-40E9-A58A-7A6304597108}" type="presOf" srcId="{96BAA277-DC67-4D62-866A-97D0480A939A}" destId="{7A97D177-7A36-407B-AE67-C10A08D036BD}" srcOrd="0" destOrd="0" presId="urn:microsoft.com/office/officeart/2018/2/layout/IconVerticalSolidList"/>
    <dgm:cxn modelId="{6D000533-360D-4B63-BC7C-C33A899CE4B0}" srcId="{A21EE70B-B736-4F4A-B074-44B3FF6554CC}" destId="{96BAA277-DC67-4D62-866A-97D0480A939A}" srcOrd="1" destOrd="0" parTransId="{7437B3FB-21D4-4BD7-BB35-F6448BC4619D}" sibTransId="{DA19B4A0-D57C-4572-877C-CC40BD4BC936}"/>
    <dgm:cxn modelId="{C416E932-F978-498C-80A9-6571C408D0A6}" srcId="{A21EE70B-B736-4F4A-B074-44B3FF6554CC}" destId="{823E713C-E5E5-40EA-917D-6CBF908DC3B5}" srcOrd="0" destOrd="0" parTransId="{72DB0477-2131-42CD-84D6-E2BA7EBDE66F}" sibTransId="{CCC8902E-FB35-4B38-ACBC-0595BA67ECFF}"/>
    <dgm:cxn modelId="{CD464957-E6B6-42B4-A40D-7328F1BB3571}" type="presParOf" srcId="{3B4C54E9-1658-499A-8411-E0E95D4F7AB7}" destId="{B40C0631-69F3-4B65-888C-53B3D7B586D0}" srcOrd="0" destOrd="0" presId="urn:microsoft.com/office/officeart/2018/2/layout/IconVerticalSolidList"/>
    <dgm:cxn modelId="{64F68788-7B54-4A9F-A01A-58F68EEF977B}" type="presParOf" srcId="{B40C0631-69F3-4B65-888C-53B3D7B586D0}" destId="{F691F920-C1C2-4FB2-BDBF-9100A7F8FB72}" srcOrd="0" destOrd="0" presId="urn:microsoft.com/office/officeart/2018/2/layout/IconVerticalSolidList"/>
    <dgm:cxn modelId="{ACEB9CCA-4A1C-4CB0-937E-8BC5E07E872F}" type="presParOf" srcId="{B40C0631-69F3-4B65-888C-53B3D7B586D0}" destId="{02F0A62F-F992-40F3-AF91-5D7A1ED8B305}" srcOrd="1" destOrd="0" presId="urn:microsoft.com/office/officeart/2018/2/layout/IconVerticalSolidList"/>
    <dgm:cxn modelId="{FF68AB89-D37A-4F96-BEDC-DD3A531A5881}" type="presParOf" srcId="{B40C0631-69F3-4B65-888C-53B3D7B586D0}" destId="{57D5DDA3-CE48-479B-9E5D-6E5F9AFCEEDE}" srcOrd="2" destOrd="0" presId="urn:microsoft.com/office/officeart/2018/2/layout/IconVerticalSolidList"/>
    <dgm:cxn modelId="{A761977E-F260-41F1-B464-DDD0E3565380}" type="presParOf" srcId="{B40C0631-69F3-4B65-888C-53B3D7B586D0}" destId="{09CEF377-D47C-4F18-890B-0C00BDA32B23}" srcOrd="3" destOrd="0" presId="urn:microsoft.com/office/officeart/2018/2/layout/IconVerticalSolidList"/>
    <dgm:cxn modelId="{8BF012CF-9E63-40BF-BDEE-A645EBFE40B8}" type="presParOf" srcId="{3B4C54E9-1658-499A-8411-E0E95D4F7AB7}" destId="{A7186BA0-E797-4C1A-80DB-F6E1E8F76905}" srcOrd="1" destOrd="0" presId="urn:microsoft.com/office/officeart/2018/2/layout/IconVerticalSolidList"/>
    <dgm:cxn modelId="{EE58E4F5-A904-4C72-BC9F-55C279C29170}" type="presParOf" srcId="{3B4C54E9-1658-499A-8411-E0E95D4F7AB7}" destId="{3AA361D2-7A3A-4D58-A853-3F7243ED95A3}" srcOrd="2" destOrd="0" presId="urn:microsoft.com/office/officeart/2018/2/layout/IconVerticalSolidList"/>
    <dgm:cxn modelId="{65573AA6-03F9-4E40-8059-7A41967FDE1C}" type="presParOf" srcId="{3AA361D2-7A3A-4D58-A853-3F7243ED95A3}" destId="{3C4B5F62-7E7A-436E-A9B1-D0241A08DBB3}" srcOrd="0" destOrd="0" presId="urn:microsoft.com/office/officeart/2018/2/layout/IconVerticalSolidList"/>
    <dgm:cxn modelId="{A2227E6A-7AC6-49A0-94A5-F36AA01F54A3}" type="presParOf" srcId="{3AA361D2-7A3A-4D58-A853-3F7243ED95A3}" destId="{598D10BA-26EE-4336-B05F-BBC587CBD443}" srcOrd="1" destOrd="0" presId="urn:microsoft.com/office/officeart/2018/2/layout/IconVerticalSolidList"/>
    <dgm:cxn modelId="{6884B41B-003C-48ED-AC4D-36EE867DDBA6}" type="presParOf" srcId="{3AA361D2-7A3A-4D58-A853-3F7243ED95A3}" destId="{BC352E78-C0DA-4068-9CF8-44E813CF7C2B}" srcOrd="2" destOrd="0" presId="urn:microsoft.com/office/officeart/2018/2/layout/IconVerticalSolidList"/>
    <dgm:cxn modelId="{5A5EA284-F249-4B11-9D67-3ED1EEB846EC}" type="presParOf" srcId="{3AA361D2-7A3A-4D58-A853-3F7243ED95A3}" destId="{7A97D177-7A36-407B-AE67-C10A08D036BD}" srcOrd="3" destOrd="0" presId="urn:microsoft.com/office/officeart/2018/2/layout/IconVerticalSolidList"/>
    <dgm:cxn modelId="{9DBEDEAD-4989-40FF-BC04-E4E2A93B666B}" type="presParOf" srcId="{3B4C54E9-1658-499A-8411-E0E95D4F7AB7}" destId="{15D9ECF3-797B-4F39-8037-04F1FE1A03CE}" srcOrd="3" destOrd="0" presId="urn:microsoft.com/office/officeart/2018/2/layout/IconVerticalSolidList"/>
    <dgm:cxn modelId="{75A7B4E0-4056-444D-A18E-F1C30824621F}" type="presParOf" srcId="{3B4C54E9-1658-499A-8411-E0E95D4F7AB7}" destId="{DD7FF99A-4FAC-432E-9571-74DC9CA3AB5A}" srcOrd="4" destOrd="0" presId="urn:microsoft.com/office/officeart/2018/2/layout/IconVerticalSolidList"/>
    <dgm:cxn modelId="{F2E2BF4C-4C9A-441F-A8D4-423E0EAC44C9}" type="presParOf" srcId="{DD7FF99A-4FAC-432E-9571-74DC9CA3AB5A}" destId="{0BF6E488-510C-4554-B5B4-81CC39DEEDD3}" srcOrd="0" destOrd="0" presId="urn:microsoft.com/office/officeart/2018/2/layout/IconVerticalSolidList"/>
    <dgm:cxn modelId="{9533785E-A568-456E-9355-7D651415FFB9}" type="presParOf" srcId="{DD7FF99A-4FAC-432E-9571-74DC9CA3AB5A}" destId="{A4C1CB77-CA55-4B02-83E8-A39BAF14ACD5}" srcOrd="1" destOrd="0" presId="urn:microsoft.com/office/officeart/2018/2/layout/IconVerticalSolidList"/>
    <dgm:cxn modelId="{AE8C9229-B090-4D28-B23E-6888219E8218}" type="presParOf" srcId="{DD7FF99A-4FAC-432E-9571-74DC9CA3AB5A}" destId="{5BF8A225-3639-4470-B155-7536B31089F4}" srcOrd="2" destOrd="0" presId="urn:microsoft.com/office/officeart/2018/2/layout/IconVerticalSolidList"/>
    <dgm:cxn modelId="{FFE3F6FB-CD5A-4D14-ADB8-B0C06B19836E}" type="presParOf" srcId="{DD7FF99A-4FAC-432E-9571-74DC9CA3AB5A}" destId="{79D1DFBA-6CBE-45BA-AB34-9F01F4E6F0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F0C690-F1FB-4186-9596-630BBEC26B0F}"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6A4EA182-B82B-48ED-9077-B92303CCC725}">
      <dgm:prSet phldrT="[Text]"/>
      <dgm:spPr/>
      <dgm:t>
        <a:bodyPr/>
        <a:lstStyle/>
        <a:p>
          <a:r>
            <a:rPr lang="en-US"/>
            <a:t>Stakeholder Meeting #3</a:t>
          </a:r>
        </a:p>
      </dgm:t>
    </dgm:pt>
    <dgm:pt modelId="{D8D76893-AA66-4B2D-8082-A7C101A80E63}" type="parTrans" cxnId="{DC38CAAA-9862-4F48-A0AD-372F4609D855}">
      <dgm:prSet/>
      <dgm:spPr/>
      <dgm:t>
        <a:bodyPr/>
        <a:lstStyle/>
        <a:p>
          <a:endParaRPr lang="en-US"/>
        </a:p>
      </dgm:t>
    </dgm:pt>
    <dgm:pt modelId="{8F7C0477-8ED3-4D03-9165-431CADAB842D}" type="sibTrans" cxnId="{DC38CAAA-9862-4F48-A0AD-372F4609D855}">
      <dgm:prSet/>
      <dgm:spPr/>
      <dgm:t>
        <a:bodyPr/>
        <a:lstStyle/>
        <a:p>
          <a:endParaRPr lang="en-US"/>
        </a:p>
      </dgm:t>
    </dgm:pt>
    <dgm:pt modelId="{0D49060C-EB6D-481A-8C70-11ABA069D853}">
      <dgm:prSet phldrT="[Text]"/>
      <dgm:spPr/>
      <dgm:t>
        <a:bodyPr/>
        <a:lstStyle/>
        <a:p>
          <a:r>
            <a:rPr lang="en-US"/>
            <a:t> Today (June 1, 2022)</a:t>
          </a:r>
        </a:p>
      </dgm:t>
    </dgm:pt>
    <dgm:pt modelId="{109650D4-718D-4B32-AB94-8CEC5D5679A7}" type="parTrans" cxnId="{25DD5C15-CF24-4CD8-B268-4A7450BB4320}">
      <dgm:prSet/>
      <dgm:spPr/>
      <dgm:t>
        <a:bodyPr/>
        <a:lstStyle/>
        <a:p>
          <a:endParaRPr lang="en-US"/>
        </a:p>
      </dgm:t>
    </dgm:pt>
    <dgm:pt modelId="{52F9E839-13FD-4571-AD03-DAB723ECA330}" type="sibTrans" cxnId="{25DD5C15-CF24-4CD8-B268-4A7450BB4320}">
      <dgm:prSet/>
      <dgm:spPr/>
      <dgm:t>
        <a:bodyPr/>
        <a:lstStyle/>
        <a:p>
          <a:endParaRPr lang="en-US"/>
        </a:p>
      </dgm:t>
    </dgm:pt>
    <dgm:pt modelId="{91540B07-A43B-4878-9390-716475245AA7}">
      <dgm:prSet phldrT="[Text]"/>
      <dgm:spPr/>
      <dgm:t>
        <a:bodyPr/>
        <a:lstStyle/>
        <a:p>
          <a:r>
            <a:rPr lang="en-US"/>
            <a:t>Stakeholder Meeting #4</a:t>
          </a:r>
        </a:p>
      </dgm:t>
    </dgm:pt>
    <dgm:pt modelId="{72EBFFF1-454C-4849-B084-C6327076B099}" type="parTrans" cxnId="{E7FF193C-BE01-4F2D-9810-6508A0DB89E7}">
      <dgm:prSet/>
      <dgm:spPr/>
      <dgm:t>
        <a:bodyPr/>
        <a:lstStyle/>
        <a:p>
          <a:endParaRPr lang="en-US"/>
        </a:p>
      </dgm:t>
    </dgm:pt>
    <dgm:pt modelId="{40BFF6A6-B1C4-496E-A8DE-74B6D0414C9C}" type="sibTrans" cxnId="{E7FF193C-BE01-4F2D-9810-6508A0DB89E7}">
      <dgm:prSet/>
      <dgm:spPr/>
      <dgm:t>
        <a:bodyPr/>
        <a:lstStyle/>
        <a:p>
          <a:endParaRPr lang="en-US"/>
        </a:p>
      </dgm:t>
    </dgm:pt>
    <dgm:pt modelId="{A6D3A044-63D9-4D85-9897-93510504E115}">
      <dgm:prSet phldrT="[Text]"/>
      <dgm:spPr/>
      <dgm:t>
        <a:bodyPr/>
        <a:lstStyle/>
        <a:p>
          <a:r>
            <a:rPr lang="en-US" dirty="0"/>
            <a:t> June 6 , </a:t>
          </a:r>
          <a:r>
            <a:rPr lang="en-US" dirty="0" smtClean="0"/>
            <a:t>2022 (1 P.M.)</a:t>
          </a:r>
          <a:endParaRPr lang="en-US" dirty="0"/>
        </a:p>
      </dgm:t>
    </dgm:pt>
    <dgm:pt modelId="{C37441B6-EBBF-4619-99BA-D3A1D6D9C67A}" type="parTrans" cxnId="{0640E133-5E38-40C0-9FF2-D88E4F320322}">
      <dgm:prSet/>
      <dgm:spPr/>
      <dgm:t>
        <a:bodyPr/>
        <a:lstStyle/>
        <a:p>
          <a:endParaRPr lang="en-US"/>
        </a:p>
      </dgm:t>
    </dgm:pt>
    <dgm:pt modelId="{0DF8FE49-C5CC-4B16-A096-F792154761EA}" type="sibTrans" cxnId="{0640E133-5E38-40C0-9FF2-D88E4F320322}">
      <dgm:prSet/>
      <dgm:spPr/>
      <dgm:t>
        <a:bodyPr/>
        <a:lstStyle/>
        <a:p>
          <a:endParaRPr lang="en-US"/>
        </a:p>
      </dgm:t>
    </dgm:pt>
    <dgm:pt modelId="{093051F2-5CE8-4B9E-8AC6-91FFBAA37FE6}">
      <dgm:prSet/>
      <dgm:spPr/>
      <dgm:t>
        <a:bodyPr/>
        <a:lstStyle/>
        <a:p>
          <a:r>
            <a:rPr lang="en-US"/>
            <a:t>Comments Due</a:t>
          </a:r>
        </a:p>
      </dgm:t>
    </dgm:pt>
    <dgm:pt modelId="{1370BCBE-1ACF-45D2-9D92-87B1C95CE66F}" type="parTrans" cxnId="{1F6FFF2D-EE99-4CBF-8F41-0406398C8909}">
      <dgm:prSet/>
      <dgm:spPr/>
      <dgm:t>
        <a:bodyPr/>
        <a:lstStyle/>
        <a:p>
          <a:endParaRPr lang="en-US"/>
        </a:p>
      </dgm:t>
    </dgm:pt>
    <dgm:pt modelId="{F0774AA0-7744-433D-B4B2-28ECEDBC0570}" type="sibTrans" cxnId="{1F6FFF2D-EE99-4CBF-8F41-0406398C8909}">
      <dgm:prSet/>
      <dgm:spPr/>
      <dgm:t>
        <a:bodyPr/>
        <a:lstStyle/>
        <a:p>
          <a:endParaRPr lang="en-US"/>
        </a:p>
      </dgm:t>
    </dgm:pt>
    <dgm:pt modelId="{021BCD85-68EF-4CC1-9371-22CC9F64927E}">
      <dgm:prSet/>
      <dgm:spPr/>
      <dgm:t>
        <a:bodyPr/>
        <a:lstStyle/>
        <a:p>
          <a:r>
            <a:rPr lang="en-US"/>
            <a:t> June 20, 2022 (5 P.M.)</a:t>
          </a:r>
        </a:p>
      </dgm:t>
    </dgm:pt>
    <dgm:pt modelId="{72EE4B87-1DC7-4CA9-991A-369EF35FB8FA}" type="parTrans" cxnId="{C4F53166-1EC2-4931-96B4-F1B8171878F2}">
      <dgm:prSet/>
      <dgm:spPr/>
      <dgm:t>
        <a:bodyPr/>
        <a:lstStyle/>
        <a:p>
          <a:endParaRPr lang="en-US"/>
        </a:p>
      </dgm:t>
    </dgm:pt>
    <dgm:pt modelId="{0B585A23-F09F-462F-9C32-7BFFC56FD5C2}" type="sibTrans" cxnId="{C4F53166-1EC2-4931-96B4-F1B8171878F2}">
      <dgm:prSet/>
      <dgm:spPr/>
      <dgm:t>
        <a:bodyPr/>
        <a:lstStyle/>
        <a:p>
          <a:endParaRPr lang="en-US"/>
        </a:p>
      </dgm:t>
    </dgm:pt>
    <dgm:pt modelId="{BAE23FEF-82B5-4B4B-8EA5-1B4B27CDD5BA}" type="pres">
      <dgm:prSet presAssocID="{C2F0C690-F1FB-4186-9596-630BBEC26B0F}" presName="linearFlow" presStyleCnt="0">
        <dgm:presLayoutVars>
          <dgm:dir/>
          <dgm:animLvl val="lvl"/>
          <dgm:resizeHandles val="exact"/>
        </dgm:presLayoutVars>
      </dgm:prSet>
      <dgm:spPr/>
      <dgm:t>
        <a:bodyPr/>
        <a:lstStyle/>
        <a:p>
          <a:endParaRPr lang="en-US"/>
        </a:p>
      </dgm:t>
    </dgm:pt>
    <dgm:pt modelId="{53BE195A-56EC-4E1D-B3BE-8809ECF0F272}" type="pres">
      <dgm:prSet presAssocID="{6A4EA182-B82B-48ED-9077-B92303CCC725}" presName="composite" presStyleCnt="0"/>
      <dgm:spPr/>
    </dgm:pt>
    <dgm:pt modelId="{00BEC224-BB57-4790-8918-0571DEA0DBCF}" type="pres">
      <dgm:prSet presAssocID="{6A4EA182-B82B-48ED-9077-B92303CCC725}" presName="parentText" presStyleLbl="alignNode1" presStyleIdx="0" presStyleCnt="3">
        <dgm:presLayoutVars>
          <dgm:chMax val="1"/>
          <dgm:bulletEnabled val="1"/>
        </dgm:presLayoutVars>
      </dgm:prSet>
      <dgm:spPr/>
      <dgm:t>
        <a:bodyPr/>
        <a:lstStyle/>
        <a:p>
          <a:endParaRPr lang="en-US"/>
        </a:p>
      </dgm:t>
    </dgm:pt>
    <dgm:pt modelId="{9050497E-4197-4FF0-A01B-A36477050DDC}" type="pres">
      <dgm:prSet presAssocID="{6A4EA182-B82B-48ED-9077-B92303CCC725}" presName="descendantText" presStyleLbl="alignAcc1" presStyleIdx="0" presStyleCnt="3">
        <dgm:presLayoutVars>
          <dgm:bulletEnabled val="1"/>
        </dgm:presLayoutVars>
      </dgm:prSet>
      <dgm:spPr/>
      <dgm:t>
        <a:bodyPr/>
        <a:lstStyle/>
        <a:p>
          <a:endParaRPr lang="en-US"/>
        </a:p>
      </dgm:t>
    </dgm:pt>
    <dgm:pt modelId="{AA18821D-431C-45CD-8508-5C0ED78752F5}" type="pres">
      <dgm:prSet presAssocID="{8F7C0477-8ED3-4D03-9165-431CADAB842D}" presName="sp" presStyleCnt="0"/>
      <dgm:spPr/>
    </dgm:pt>
    <dgm:pt modelId="{86D71F94-7C4D-4F66-8A9C-4DD27D731FAD}" type="pres">
      <dgm:prSet presAssocID="{91540B07-A43B-4878-9390-716475245AA7}" presName="composite" presStyleCnt="0"/>
      <dgm:spPr/>
    </dgm:pt>
    <dgm:pt modelId="{B1DE15FD-BD44-4401-9EB8-F76120F5A1B4}" type="pres">
      <dgm:prSet presAssocID="{91540B07-A43B-4878-9390-716475245AA7}" presName="parentText" presStyleLbl="alignNode1" presStyleIdx="1" presStyleCnt="3">
        <dgm:presLayoutVars>
          <dgm:chMax val="1"/>
          <dgm:bulletEnabled val="1"/>
        </dgm:presLayoutVars>
      </dgm:prSet>
      <dgm:spPr/>
      <dgm:t>
        <a:bodyPr/>
        <a:lstStyle/>
        <a:p>
          <a:endParaRPr lang="en-US"/>
        </a:p>
      </dgm:t>
    </dgm:pt>
    <dgm:pt modelId="{9AD5ADDD-F5D3-49E9-8629-E29F46815479}" type="pres">
      <dgm:prSet presAssocID="{91540B07-A43B-4878-9390-716475245AA7}" presName="descendantText" presStyleLbl="alignAcc1" presStyleIdx="1" presStyleCnt="3" custLinFactNeighborX="170" custLinFactNeighborY="884">
        <dgm:presLayoutVars>
          <dgm:bulletEnabled val="1"/>
        </dgm:presLayoutVars>
      </dgm:prSet>
      <dgm:spPr/>
      <dgm:t>
        <a:bodyPr/>
        <a:lstStyle/>
        <a:p>
          <a:endParaRPr lang="en-US"/>
        </a:p>
      </dgm:t>
    </dgm:pt>
    <dgm:pt modelId="{66CD80F7-B4BA-41D2-9700-4218C506E857}" type="pres">
      <dgm:prSet presAssocID="{40BFF6A6-B1C4-496E-A8DE-74B6D0414C9C}" presName="sp" presStyleCnt="0"/>
      <dgm:spPr/>
    </dgm:pt>
    <dgm:pt modelId="{9EA9B812-A8D5-41C5-8F7F-B86CC9672F1F}" type="pres">
      <dgm:prSet presAssocID="{093051F2-5CE8-4B9E-8AC6-91FFBAA37FE6}" presName="composite" presStyleCnt="0"/>
      <dgm:spPr/>
    </dgm:pt>
    <dgm:pt modelId="{180E30E3-A757-4A68-A7B5-C96AA6DC087B}" type="pres">
      <dgm:prSet presAssocID="{093051F2-5CE8-4B9E-8AC6-91FFBAA37FE6}" presName="parentText" presStyleLbl="alignNode1" presStyleIdx="2" presStyleCnt="3">
        <dgm:presLayoutVars>
          <dgm:chMax val="1"/>
          <dgm:bulletEnabled val="1"/>
        </dgm:presLayoutVars>
      </dgm:prSet>
      <dgm:spPr/>
      <dgm:t>
        <a:bodyPr/>
        <a:lstStyle/>
        <a:p>
          <a:endParaRPr lang="en-US"/>
        </a:p>
      </dgm:t>
    </dgm:pt>
    <dgm:pt modelId="{00C46C40-8517-49A3-A618-A7A9F8C053C2}" type="pres">
      <dgm:prSet presAssocID="{093051F2-5CE8-4B9E-8AC6-91FFBAA37FE6}" presName="descendantText" presStyleLbl="alignAcc1" presStyleIdx="2" presStyleCnt="3">
        <dgm:presLayoutVars>
          <dgm:bulletEnabled val="1"/>
        </dgm:presLayoutVars>
      </dgm:prSet>
      <dgm:spPr/>
      <dgm:t>
        <a:bodyPr/>
        <a:lstStyle/>
        <a:p>
          <a:endParaRPr lang="en-US"/>
        </a:p>
      </dgm:t>
    </dgm:pt>
  </dgm:ptLst>
  <dgm:cxnLst>
    <dgm:cxn modelId="{C503C922-C08B-47CB-90B2-1DD9FA6FFCFF}" type="presOf" srcId="{6A4EA182-B82B-48ED-9077-B92303CCC725}" destId="{00BEC224-BB57-4790-8918-0571DEA0DBCF}" srcOrd="0" destOrd="0" presId="urn:microsoft.com/office/officeart/2005/8/layout/chevron2"/>
    <dgm:cxn modelId="{00415E93-8CFF-4B59-80E3-D621CF46B0BD}" type="presOf" srcId="{021BCD85-68EF-4CC1-9371-22CC9F64927E}" destId="{00C46C40-8517-49A3-A618-A7A9F8C053C2}" srcOrd="0" destOrd="0" presId="urn:microsoft.com/office/officeart/2005/8/layout/chevron2"/>
    <dgm:cxn modelId="{1EE390C5-4E6E-4550-83D5-6AE4545BCB1A}" type="presOf" srcId="{91540B07-A43B-4878-9390-716475245AA7}" destId="{B1DE15FD-BD44-4401-9EB8-F76120F5A1B4}" srcOrd="0" destOrd="0" presId="urn:microsoft.com/office/officeart/2005/8/layout/chevron2"/>
    <dgm:cxn modelId="{C4F53166-1EC2-4931-96B4-F1B8171878F2}" srcId="{093051F2-5CE8-4B9E-8AC6-91FFBAA37FE6}" destId="{021BCD85-68EF-4CC1-9371-22CC9F64927E}" srcOrd="0" destOrd="0" parTransId="{72EE4B87-1DC7-4CA9-991A-369EF35FB8FA}" sibTransId="{0B585A23-F09F-462F-9C32-7BFFC56FD5C2}"/>
    <dgm:cxn modelId="{0640E133-5E38-40C0-9FF2-D88E4F320322}" srcId="{91540B07-A43B-4878-9390-716475245AA7}" destId="{A6D3A044-63D9-4D85-9897-93510504E115}" srcOrd="0" destOrd="0" parTransId="{C37441B6-EBBF-4619-99BA-D3A1D6D9C67A}" sibTransId="{0DF8FE49-C5CC-4B16-A096-F792154761EA}"/>
    <dgm:cxn modelId="{05D65B26-FFC8-4AD3-A369-E039E44FC8AB}" type="presOf" srcId="{C2F0C690-F1FB-4186-9596-630BBEC26B0F}" destId="{BAE23FEF-82B5-4B4B-8EA5-1B4B27CDD5BA}" srcOrd="0" destOrd="0" presId="urn:microsoft.com/office/officeart/2005/8/layout/chevron2"/>
    <dgm:cxn modelId="{1F6FFF2D-EE99-4CBF-8F41-0406398C8909}" srcId="{C2F0C690-F1FB-4186-9596-630BBEC26B0F}" destId="{093051F2-5CE8-4B9E-8AC6-91FFBAA37FE6}" srcOrd="2" destOrd="0" parTransId="{1370BCBE-1ACF-45D2-9D92-87B1C95CE66F}" sibTransId="{F0774AA0-7744-433D-B4B2-28ECEDBC0570}"/>
    <dgm:cxn modelId="{ABF61D59-A36C-4656-A993-F8B7E87DC202}" type="presOf" srcId="{0D49060C-EB6D-481A-8C70-11ABA069D853}" destId="{9050497E-4197-4FF0-A01B-A36477050DDC}" srcOrd="0" destOrd="0" presId="urn:microsoft.com/office/officeart/2005/8/layout/chevron2"/>
    <dgm:cxn modelId="{DC38CAAA-9862-4F48-A0AD-372F4609D855}" srcId="{C2F0C690-F1FB-4186-9596-630BBEC26B0F}" destId="{6A4EA182-B82B-48ED-9077-B92303CCC725}" srcOrd="0" destOrd="0" parTransId="{D8D76893-AA66-4B2D-8082-A7C101A80E63}" sibTransId="{8F7C0477-8ED3-4D03-9165-431CADAB842D}"/>
    <dgm:cxn modelId="{25DD5C15-CF24-4CD8-B268-4A7450BB4320}" srcId="{6A4EA182-B82B-48ED-9077-B92303CCC725}" destId="{0D49060C-EB6D-481A-8C70-11ABA069D853}" srcOrd="0" destOrd="0" parTransId="{109650D4-718D-4B32-AB94-8CEC5D5679A7}" sibTransId="{52F9E839-13FD-4571-AD03-DAB723ECA330}"/>
    <dgm:cxn modelId="{75F6370E-5322-4853-A9EF-7F4D7D3F0D43}" type="presOf" srcId="{093051F2-5CE8-4B9E-8AC6-91FFBAA37FE6}" destId="{180E30E3-A757-4A68-A7B5-C96AA6DC087B}" srcOrd="0" destOrd="0" presId="urn:microsoft.com/office/officeart/2005/8/layout/chevron2"/>
    <dgm:cxn modelId="{244BBDBF-2F8B-479C-A1FE-C0B0AE073C00}" type="presOf" srcId="{A6D3A044-63D9-4D85-9897-93510504E115}" destId="{9AD5ADDD-F5D3-49E9-8629-E29F46815479}" srcOrd="0" destOrd="0" presId="urn:microsoft.com/office/officeart/2005/8/layout/chevron2"/>
    <dgm:cxn modelId="{E7FF193C-BE01-4F2D-9810-6508A0DB89E7}" srcId="{C2F0C690-F1FB-4186-9596-630BBEC26B0F}" destId="{91540B07-A43B-4878-9390-716475245AA7}" srcOrd="1" destOrd="0" parTransId="{72EBFFF1-454C-4849-B084-C6327076B099}" sibTransId="{40BFF6A6-B1C4-496E-A8DE-74B6D0414C9C}"/>
    <dgm:cxn modelId="{CFE7A4DD-B4AB-48B7-B7F0-B60DAFDA95DD}" type="presParOf" srcId="{BAE23FEF-82B5-4B4B-8EA5-1B4B27CDD5BA}" destId="{53BE195A-56EC-4E1D-B3BE-8809ECF0F272}" srcOrd="0" destOrd="0" presId="urn:microsoft.com/office/officeart/2005/8/layout/chevron2"/>
    <dgm:cxn modelId="{4D217C86-5BCC-4487-8AD3-AE320730DEE3}" type="presParOf" srcId="{53BE195A-56EC-4E1D-B3BE-8809ECF0F272}" destId="{00BEC224-BB57-4790-8918-0571DEA0DBCF}" srcOrd="0" destOrd="0" presId="urn:microsoft.com/office/officeart/2005/8/layout/chevron2"/>
    <dgm:cxn modelId="{BE8C4814-D04A-4AF3-A257-26107D9FD0C3}" type="presParOf" srcId="{53BE195A-56EC-4E1D-B3BE-8809ECF0F272}" destId="{9050497E-4197-4FF0-A01B-A36477050DDC}" srcOrd="1" destOrd="0" presId="urn:microsoft.com/office/officeart/2005/8/layout/chevron2"/>
    <dgm:cxn modelId="{0AFE629E-CBEE-44ED-8767-633701A402F5}" type="presParOf" srcId="{BAE23FEF-82B5-4B4B-8EA5-1B4B27CDD5BA}" destId="{AA18821D-431C-45CD-8508-5C0ED78752F5}" srcOrd="1" destOrd="0" presId="urn:microsoft.com/office/officeart/2005/8/layout/chevron2"/>
    <dgm:cxn modelId="{563980EE-AA2E-42EB-A240-02BF920FA191}" type="presParOf" srcId="{BAE23FEF-82B5-4B4B-8EA5-1B4B27CDD5BA}" destId="{86D71F94-7C4D-4F66-8A9C-4DD27D731FAD}" srcOrd="2" destOrd="0" presId="urn:microsoft.com/office/officeart/2005/8/layout/chevron2"/>
    <dgm:cxn modelId="{BBA47E08-7CC4-4251-B76C-19E676377847}" type="presParOf" srcId="{86D71F94-7C4D-4F66-8A9C-4DD27D731FAD}" destId="{B1DE15FD-BD44-4401-9EB8-F76120F5A1B4}" srcOrd="0" destOrd="0" presId="urn:microsoft.com/office/officeart/2005/8/layout/chevron2"/>
    <dgm:cxn modelId="{7A45B20F-D78F-41BF-8238-E60204551513}" type="presParOf" srcId="{86D71F94-7C4D-4F66-8A9C-4DD27D731FAD}" destId="{9AD5ADDD-F5D3-49E9-8629-E29F46815479}" srcOrd="1" destOrd="0" presId="urn:microsoft.com/office/officeart/2005/8/layout/chevron2"/>
    <dgm:cxn modelId="{B8121E2F-A4BD-4DCD-9EFF-5E99838A7284}" type="presParOf" srcId="{BAE23FEF-82B5-4B4B-8EA5-1B4B27CDD5BA}" destId="{66CD80F7-B4BA-41D2-9700-4218C506E857}" srcOrd="3" destOrd="0" presId="urn:microsoft.com/office/officeart/2005/8/layout/chevron2"/>
    <dgm:cxn modelId="{25AAF543-93CF-4C98-A16F-D1FB89EB52AB}" type="presParOf" srcId="{BAE23FEF-82B5-4B4B-8EA5-1B4B27CDD5BA}" destId="{9EA9B812-A8D5-41C5-8F7F-B86CC9672F1F}" srcOrd="4" destOrd="0" presId="urn:microsoft.com/office/officeart/2005/8/layout/chevron2"/>
    <dgm:cxn modelId="{368847D1-8364-4618-8E6B-03B49619C9E0}" type="presParOf" srcId="{9EA9B812-A8D5-41C5-8F7F-B86CC9672F1F}" destId="{180E30E3-A757-4A68-A7B5-C96AA6DC087B}" srcOrd="0" destOrd="0" presId="urn:microsoft.com/office/officeart/2005/8/layout/chevron2"/>
    <dgm:cxn modelId="{62E2ABB6-DE82-4C84-A1B6-26DCD702B771}" type="presParOf" srcId="{9EA9B812-A8D5-41C5-8F7F-B86CC9672F1F}" destId="{00C46C40-8517-49A3-A618-A7A9F8C053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1F920-C1C2-4FB2-BDBF-9100A7F8FB72}">
      <dsp:nvSpPr>
        <dsp:cNvPr id="0" name=""/>
        <dsp:cNvSpPr/>
      </dsp:nvSpPr>
      <dsp:spPr>
        <a:xfrm>
          <a:off x="0" y="530"/>
          <a:ext cx="9651999" cy="124066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0A62F-F992-40F3-AF91-5D7A1ED8B305}">
      <dsp:nvSpPr>
        <dsp:cNvPr id="0" name=""/>
        <dsp:cNvSpPr/>
      </dsp:nvSpPr>
      <dsp:spPr>
        <a:xfrm>
          <a:off x="375302" y="279680"/>
          <a:ext cx="682367" cy="682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EF377-D47C-4F18-890B-0C00BDA32B23}">
      <dsp:nvSpPr>
        <dsp:cNvPr id="0" name=""/>
        <dsp:cNvSpPr/>
      </dsp:nvSpPr>
      <dsp:spPr>
        <a:xfrm>
          <a:off x="1432972" y="530"/>
          <a:ext cx="82190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lvl="0" algn="l" defTabSz="933450">
            <a:lnSpc>
              <a:spcPct val="100000"/>
            </a:lnSpc>
            <a:spcBef>
              <a:spcPct val="0"/>
            </a:spcBef>
            <a:spcAft>
              <a:spcPct val="35000"/>
            </a:spcAft>
          </a:pPr>
          <a:r>
            <a:rPr lang="en-US" sz="2100" kern="1200" dirty="0"/>
            <a:t>Projects would be required to demonstrate compliance with </a:t>
          </a:r>
          <a:br>
            <a:rPr lang="en-US" sz="2100" kern="1200" dirty="0"/>
          </a:br>
          <a:r>
            <a:rPr lang="en-US" sz="2100" kern="1200" dirty="0"/>
            <a:t>pre-qualification in a process approximately one month before bid submission deadlines</a:t>
          </a:r>
        </a:p>
      </dsp:txBody>
      <dsp:txXfrm>
        <a:off x="1432972" y="530"/>
        <a:ext cx="8219027" cy="1240668"/>
      </dsp:txXfrm>
    </dsp:sp>
    <dsp:sp modelId="{3C4B5F62-7E7A-436E-A9B1-D0241A08DBB3}">
      <dsp:nvSpPr>
        <dsp:cNvPr id="0" name=""/>
        <dsp:cNvSpPr/>
      </dsp:nvSpPr>
      <dsp:spPr>
        <a:xfrm>
          <a:off x="0" y="1551365"/>
          <a:ext cx="9651999" cy="124066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D10BA-26EE-4336-B05F-BBC587CBD443}">
      <dsp:nvSpPr>
        <dsp:cNvPr id="0" name=""/>
        <dsp:cNvSpPr/>
      </dsp:nvSpPr>
      <dsp:spPr>
        <a:xfrm>
          <a:off x="375302" y="1830516"/>
          <a:ext cx="682367" cy="682367"/>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97D177-7A36-407B-AE67-C10A08D036BD}">
      <dsp:nvSpPr>
        <dsp:cNvPr id="0" name=""/>
        <dsp:cNvSpPr/>
      </dsp:nvSpPr>
      <dsp:spPr>
        <a:xfrm>
          <a:off x="1432972" y="1551365"/>
          <a:ext cx="82190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lvl="0" algn="l" defTabSz="933450">
            <a:lnSpc>
              <a:spcPct val="100000"/>
            </a:lnSpc>
            <a:spcBef>
              <a:spcPct val="0"/>
            </a:spcBef>
            <a:spcAft>
              <a:spcPct val="35000"/>
            </a:spcAft>
          </a:pPr>
          <a:r>
            <a:rPr lang="en-US" sz="2100" kern="1200"/>
            <a:t>Non-FERC-jurisdictional projects must provide evidence of having filed an interconnection application with the EDC and receiving conditional approval</a:t>
          </a:r>
        </a:p>
      </dsp:txBody>
      <dsp:txXfrm>
        <a:off x="1432972" y="1551365"/>
        <a:ext cx="8219027" cy="1240668"/>
      </dsp:txXfrm>
    </dsp:sp>
    <dsp:sp modelId="{0BF6E488-510C-4554-B5B4-81CC39DEEDD3}">
      <dsp:nvSpPr>
        <dsp:cNvPr id="0" name=""/>
        <dsp:cNvSpPr/>
      </dsp:nvSpPr>
      <dsp:spPr>
        <a:xfrm>
          <a:off x="0" y="3102201"/>
          <a:ext cx="9651999" cy="1240668"/>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sp>
    <dsp:sp modelId="{A4C1CB77-CA55-4B02-83E8-A39BAF14ACD5}">
      <dsp:nvSpPr>
        <dsp:cNvPr id="0" name=""/>
        <dsp:cNvSpPr/>
      </dsp:nvSpPr>
      <dsp:spPr>
        <a:xfrm>
          <a:off x="375302" y="3381351"/>
          <a:ext cx="682367" cy="682367"/>
        </a:xfrm>
        <a:prstGeom prst="rect">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1DFBA-6CBE-45BA-AB34-9F01F4E6F0E8}">
      <dsp:nvSpPr>
        <dsp:cNvPr id="0" name=""/>
        <dsp:cNvSpPr/>
      </dsp:nvSpPr>
      <dsp:spPr>
        <a:xfrm>
          <a:off x="1432972" y="3102201"/>
          <a:ext cx="82190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lvl="0" algn="l" defTabSz="933450">
            <a:lnSpc>
              <a:spcPct val="100000"/>
            </a:lnSpc>
            <a:spcBef>
              <a:spcPct val="0"/>
            </a:spcBef>
            <a:spcAft>
              <a:spcPct val="35000"/>
            </a:spcAft>
          </a:pPr>
          <a:r>
            <a:rPr lang="en-US" sz="2100" kern="1200" dirty="0"/>
            <a:t>FERC-jurisdictional projects must demonstrate a queue position similar to a Feasibility Study</a:t>
          </a:r>
        </a:p>
      </dsp:txBody>
      <dsp:txXfrm>
        <a:off x="1432972" y="3102201"/>
        <a:ext cx="8219027" cy="124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29B4C-9498-40CB-8EDE-D92A042865FF}">
      <dsp:nvSpPr>
        <dsp:cNvPr id="0" name=""/>
        <dsp:cNvSpPr/>
      </dsp:nvSpPr>
      <dsp:spPr>
        <a:xfrm>
          <a:off x="-229276" y="224793"/>
          <a:ext cx="9651999" cy="17829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2AD19-46EA-497B-AB10-D4E40D1684DF}">
      <dsp:nvSpPr>
        <dsp:cNvPr id="0" name=""/>
        <dsp:cNvSpPr/>
      </dsp:nvSpPr>
      <dsp:spPr>
        <a:xfrm>
          <a:off x="310056" y="625950"/>
          <a:ext cx="982524" cy="9806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05D77A-A012-49D3-9DCC-0646AE74CE39}">
      <dsp:nvSpPr>
        <dsp:cNvPr id="0" name=""/>
        <dsp:cNvSpPr/>
      </dsp:nvSpPr>
      <dsp:spPr>
        <a:xfrm>
          <a:off x="1397270" y="224793"/>
          <a:ext cx="8454046" cy="178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877" tIns="188877" rIns="188877" bIns="188877" numCol="1" spcCol="1270" anchor="ctr" anchorCtr="0">
          <a:noAutofit/>
        </a:bodyPr>
        <a:lstStyle/>
        <a:p>
          <a:pPr lvl="0" algn="l" defTabSz="800100">
            <a:lnSpc>
              <a:spcPct val="100000"/>
            </a:lnSpc>
            <a:spcBef>
              <a:spcPct val="0"/>
            </a:spcBef>
            <a:spcAft>
              <a:spcPct val="35000"/>
            </a:spcAft>
          </a:pPr>
          <a:r>
            <a:rPr lang="en-US" sz="1800" kern="1200" dirty="0"/>
            <a:t>Caps do not apply to all projects on farmland—only projects on farmland that is in Agricultural Development Areas and on Prime Soils or Soils of Statewide Importance</a:t>
          </a:r>
        </a:p>
      </dsp:txBody>
      <dsp:txXfrm>
        <a:off x="1397270" y="224793"/>
        <a:ext cx="8454046" cy="1784664"/>
      </dsp:txXfrm>
    </dsp:sp>
    <dsp:sp modelId="{D0F4C8AF-6A75-4186-A952-A23DFE73E93F}">
      <dsp:nvSpPr>
        <dsp:cNvPr id="0" name=""/>
        <dsp:cNvSpPr/>
      </dsp:nvSpPr>
      <dsp:spPr>
        <a:xfrm>
          <a:off x="-229276" y="2333942"/>
          <a:ext cx="9651999" cy="17829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B0DBA-9357-4D47-B738-22FB6E160F60}">
      <dsp:nvSpPr>
        <dsp:cNvPr id="0" name=""/>
        <dsp:cNvSpPr/>
      </dsp:nvSpPr>
      <dsp:spPr>
        <a:xfrm>
          <a:off x="310056" y="2735099"/>
          <a:ext cx="982524" cy="980606"/>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70087-EA43-4651-ADE2-444BBD75D3BF}">
      <dsp:nvSpPr>
        <dsp:cNvPr id="0" name=""/>
        <dsp:cNvSpPr/>
      </dsp:nvSpPr>
      <dsp:spPr>
        <a:xfrm>
          <a:off x="1367310" y="2333942"/>
          <a:ext cx="8513966" cy="178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877" tIns="188877" rIns="188877" bIns="188877" numCol="1" spcCol="1270" anchor="ctr" anchorCtr="0">
          <a:noAutofit/>
        </a:bodyPr>
        <a:lstStyle/>
        <a:p>
          <a:pPr lvl="0" algn="l" defTabSz="800100">
            <a:lnSpc>
              <a:spcPct val="100000"/>
            </a:lnSpc>
            <a:spcBef>
              <a:spcPct val="0"/>
            </a:spcBef>
            <a:spcAft>
              <a:spcPct val="35000"/>
            </a:spcAft>
          </a:pPr>
          <a:r>
            <a:rPr lang="en-US" sz="1800" kern="1200" dirty="0"/>
            <a:t>Prequalification for projects on farmland in Agricultural Development Areas and on Prime Soils or Soils of Statewide Importance will involve verification that the project</a:t>
          </a:r>
          <a:br>
            <a:rPr lang="en-US" sz="1800" kern="1200" dirty="0"/>
          </a:br>
          <a:r>
            <a:rPr lang="en-US" sz="1800" kern="1200" dirty="0"/>
            <a:t>- Is not sited on Preserved Farmland</a:t>
          </a:r>
          <a:br>
            <a:rPr lang="en-US" sz="1800" kern="1200" dirty="0"/>
          </a:br>
          <a:r>
            <a:rPr lang="en-US" sz="1800" kern="1200" dirty="0"/>
            <a:t>- Does not </a:t>
          </a:r>
          <a:r>
            <a:rPr lang="en-US" sz="1800" u="sng" kern="1200" dirty="0"/>
            <a:t>by itself </a:t>
          </a:r>
          <a:r>
            <a:rPr lang="en-US" sz="1800" kern="1200" dirty="0"/>
            <a:t>cause the 2.5%  statewide threshold to be exceeded</a:t>
          </a:r>
          <a:br>
            <a:rPr lang="en-US" sz="1800" kern="1200" dirty="0"/>
          </a:br>
          <a:r>
            <a:rPr lang="en-US" sz="1800" kern="1200" dirty="0"/>
            <a:t>- Does not </a:t>
          </a:r>
          <a:r>
            <a:rPr lang="en-US" sz="1800" u="sng" kern="1200" dirty="0"/>
            <a:t>by itself </a:t>
          </a:r>
          <a:r>
            <a:rPr lang="en-US" sz="1800" kern="1200" dirty="0"/>
            <a:t>cause the applicable 5% County Concentration Limit to be exceeded</a:t>
          </a:r>
        </a:p>
      </dsp:txBody>
      <dsp:txXfrm>
        <a:off x="1367310" y="2333942"/>
        <a:ext cx="8513966" cy="1784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A9C1D-2CD2-4F4B-A396-A07A16B1D804}">
      <dsp:nvSpPr>
        <dsp:cNvPr id="0" name=""/>
        <dsp:cNvSpPr/>
      </dsp:nvSpPr>
      <dsp:spPr>
        <a:xfrm>
          <a:off x="9074" y="633288"/>
          <a:ext cx="2712205" cy="370120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Select pre-qualified bids from lowest cost to higher cost to meet minimum target</a:t>
          </a:r>
        </a:p>
      </dsp:txBody>
      <dsp:txXfrm>
        <a:off x="88512" y="712726"/>
        <a:ext cx="2553329" cy="3542331"/>
      </dsp:txXfrm>
    </dsp:sp>
    <dsp:sp modelId="{13D480CF-FA8A-4480-9444-A2FBCB95830E}">
      <dsp:nvSpPr>
        <dsp:cNvPr id="0" name=""/>
        <dsp:cNvSpPr/>
      </dsp:nvSpPr>
      <dsp:spPr>
        <a:xfrm rot="77059">
          <a:off x="2992428" y="2190507"/>
          <a:ext cx="575132" cy="672627"/>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2992450" y="2323098"/>
        <a:ext cx="402592" cy="403577"/>
      </dsp:txXfrm>
    </dsp:sp>
    <dsp:sp modelId="{17557128-948F-4710-A2CF-C404E6112265}">
      <dsp:nvSpPr>
        <dsp:cNvPr id="0" name=""/>
        <dsp:cNvSpPr/>
      </dsp:nvSpPr>
      <dsp:spPr>
        <a:xfrm>
          <a:off x="3806162" y="718416"/>
          <a:ext cx="2712205" cy="3701207"/>
        </a:xfrm>
        <a:prstGeom prst="roundRect">
          <a:avLst>
            <a:gd name="adj" fmla="val 10000"/>
          </a:avLst>
        </a:prstGeom>
        <a:solidFill>
          <a:schemeClr val="accent4">
            <a:hueOff val="377455"/>
            <a:satOff val="0"/>
            <a:lumOff val="-70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Track how selected bids fill up the available covered farmland allowance</a:t>
          </a:r>
        </a:p>
      </dsp:txBody>
      <dsp:txXfrm>
        <a:off x="3885600" y="797854"/>
        <a:ext cx="2553329" cy="3542331"/>
      </dsp:txXfrm>
    </dsp:sp>
    <dsp:sp modelId="{925EBFEA-47AC-4B25-9633-10FF60E93A57}">
      <dsp:nvSpPr>
        <dsp:cNvPr id="0" name=""/>
        <dsp:cNvSpPr/>
      </dsp:nvSpPr>
      <dsp:spPr>
        <a:xfrm rot="21522941">
          <a:off x="6789516" y="2189778"/>
          <a:ext cx="575132" cy="672627"/>
        </a:xfrm>
        <a:prstGeom prst="rightArrow">
          <a:avLst>
            <a:gd name="adj1" fmla="val 60000"/>
            <a:gd name="adj2" fmla="val 50000"/>
          </a:avLst>
        </a:prstGeom>
        <a:solidFill>
          <a:schemeClr val="accent4">
            <a:hueOff val="754909"/>
            <a:satOff val="0"/>
            <a:lumOff val="-1411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6789538" y="2326237"/>
        <a:ext cx="402592" cy="403577"/>
      </dsp:txXfrm>
    </dsp:sp>
    <dsp:sp modelId="{C3C01363-7D39-4B45-BFF6-1786AC8495D2}">
      <dsp:nvSpPr>
        <dsp:cNvPr id="0" name=""/>
        <dsp:cNvSpPr/>
      </dsp:nvSpPr>
      <dsp:spPr>
        <a:xfrm>
          <a:off x="7603250" y="633288"/>
          <a:ext cx="2712205" cy="3701207"/>
        </a:xfrm>
        <a:prstGeom prst="roundRect">
          <a:avLst>
            <a:gd name="adj" fmla="val 10000"/>
          </a:avLst>
        </a:prstGeom>
        <a:solidFill>
          <a:schemeClr val="accent4">
            <a:hueOff val="754909"/>
            <a:satOff val="0"/>
            <a:lumOff val="-141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If/when covered farmland allowance is reached, bids utilizing covered farmland will be skipped over in favor of the next most competitive bid </a:t>
          </a:r>
        </a:p>
      </dsp:txBody>
      <dsp:txXfrm>
        <a:off x="7682688" y="712726"/>
        <a:ext cx="2553329" cy="3542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612D9-4971-4020-8635-C3028E2F0BDB}">
      <dsp:nvSpPr>
        <dsp:cNvPr id="0" name=""/>
        <dsp:cNvSpPr/>
      </dsp:nvSpPr>
      <dsp:spPr>
        <a:xfrm>
          <a:off x="0" y="530"/>
          <a:ext cx="9651999" cy="12406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B41B5-40B3-4020-B4EA-C12AD64D3CC1}">
      <dsp:nvSpPr>
        <dsp:cNvPr id="0" name=""/>
        <dsp:cNvSpPr/>
      </dsp:nvSpPr>
      <dsp:spPr>
        <a:xfrm>
          <a:off x="375302" y="279680"/>
          <a:ext cx="682367" cy="682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D23F7F-7B0B-4B42-91EC-9A5DEA12FAC0}">
      <dsp:nvSpPr>
        <dsp:cNvPr id="0" name=""/>
        <dsp:cNvSpPr/>
      </dsp:nvSpPr>
      <dsp:spPr>
        <a:xfrm>
          <a:off x="1432972" y="530"/>
          <a:ext cx="82190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lvl="0" algn="l" defTabSz="1111250">
            <a:lnSpc>
              <a:spcPct val="100000"/>
            </a:lnSpc>
            <a:spcBef>
              <a:spcPct val="0"/>
            </a:spcBef>
            <a:spcAft>
              <a:spcPct val="35000"/>
            </a:spcAft>
          </a:pPr>
          <a:r>
            <a:rPr lang="en-US" sz="2500" kern="1200"/>
            <a:t>Impacts on projects in the queue</a:t>
          </a:r>
        </a:p>
      </dsp:txBody>
      <dsp:txXfrm>
        <a:off x="1432972" y="530"/>
        <a:ext cx="8219027" cy="1240668"/>
      </dsp:txXfrm>
    </dsp:sp>
    <dsp:sp modelId="{4FAD2F27-2EC5-4A01-BF46-09D1D593F212}">
      <dsp:nvSpPr>
        <dsp:cNvPr id="0" name=""/>
        <dsp:cNvSpPr/>
      </dsp:nvSpPr>
      <dsp:spPr>
        <a:xfrm>
          <a:off x="0" y="1551365"/>
          <a:ext cx="9651999" cy="12406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0B674F-2FCE-4BE3-9870-0C9447933750}">
      <dsp:nvSpPr>
        <dsp:cNvPr id="0" name=""/>
        <dsp:cNvSpPr/>
      </dsp:nvSpPr>
      <dsp:spPr>
        <a:xfrm>
          <a:off x="375302" y="1830516"/>
          <a:ext cx="682367" cy="6823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F0768C-93ED-4D8D-8BD7-7862DEB8B018}">
      <dsp:nvSpPr>
        <dsp:cNvPr id="0" name=""/>
        <dsp:cNvSpPr/>
      </dsp:nvSpPr>
      <dsp:spPr>
        <a:xfrm>
          <a:off x="1432972" y="1551365"/>
          <a:ext cx="82190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lvl="0" algn="l" defTabSz="1111250">
            <a:lnSpc>
              <a:spcPct val="100000"/>
            </a:lnSpc>
            <a:spcBef>
              <a:spcPct val="0"/>
            </a:spcBef>
            <a:spcAft>
              <a:spcPct val="35000"/>
            </a:spcAft>
          </a:pPr>
          <a:r>
            <a:rPr lang="en-US" sz="2500" kern="1200"/>
            <a:t>Impacts on projects not yet in the queue</a:t>
          </a:r>
        </a:p>
      </dsp:txBody>
      <dsp:txXfrm>
        <a:off x="1432972" y="1551365"/>
        <a:ext cx="8219027" cy="1240668"/>
      </dsp:txXfrm>
    </dsp:sp>
    <dsp:sp modelId="{5C499764-48DC-44FE-8A4F-B20C44412374}">
      <dsp:nvSpPr>
        <dsp:cNvPr id="0" name=""/>
        <dsp:cNvSpPr/>
      </dsp:nvSpPr>
      <dsp:spPr>
        <a:xfrm>
          <a:off x="0" y="3102201"/>
          <a:ext cx="9651999" cy="12406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D3F73-3D0F-4B3B-BE22-54E521439277}">
      <dsp:nvSpPr>
        <dsp:cNvPr id="0" name=""/>
        <dsp:cNvSpPr/>
      </dsp:nvSpPr>
      <dsp:spPr>
        <a:xfrm>
          <a:off x="375302" y="3381351"/>
          <a:ext cx="682367" cy="6823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7461B1-4542-4136-A866-5CE55484E41D}">
      <dsp:nvSpPr>
        <dsp:cNvPr id="0" name=""/>
        <dsp:cNvSpPr/>
      </dsp:nvSpPr>
      <dsp:spPr>
        <a:xfrm>
          <a:off x="1432972" y="3102201"/>
          <a:ext cx="82190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lvl="0" algn="l" defTabSz="1111250">
            <a:lnSpc>
              <a:spcPct val="100000"/>
            </a:lnSpc>
            <a:spcBef>
              <a:spcPct val="0"/>
            </a:spcBef>
            <a:spcAft>
              <a:spcPct val="35000"/>
            </a:spcAft>
          </a:pPr>
          <a:r>
            <a:rPr lang="en-US" sz="2500" kern="1200"/>
            <a:t>Potential participation from queue-exempt projects</a:t>
          </a:r>
        </a:p>
      </dsp:txBody>
      <dsp:txXfrm>
        <a:off x="1432972" y="3102201"/>
        <a:ext cx="8219027" cy="1240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1F920-C1C2-4FB2-BDBF-9100A7F8FB72}">
      <dsp:nvSpPr>
        <dsp:cNvPr id="0" name=""/>
        <dsp:cNvSpPr/>
      </dsp:nvSpPr>
      <dsp:spPr>
        <a:xfrm>
          <a:off x="0" y="530"/>
          <a:ext cx="9651999" cy="124066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0A62F-F992-40F3-AF91-5D7A1ED8B305}">
      <dsp:nvSpPr>
        <dsp:cNvPr id="0" name=""/>
        <dsp:cNvSpPr/>
      </dsp:nvSpPr>
      <dsp:spPr>
        <a:xfrm>
          <a:off x="375302" y="279680"/>
          <a:ext cx="682367" cy="682367"/>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CEF377-D47C-4F18-890B-0C00BDA32B23}">
      <dsp:nvSpPr>
        <dsp:cNvPr id="0" name=""/>
        <dsp:cNvSpPr/>
      </dsp:nvSpPr>
      <dsp:spPr>
        <a:xfrm>
          <a:off x="1432972" y="530"/>
          <a:ext cx="82190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lvl="0" algn="l" defTabSz="1111250">
            <a:lnSpc>
              <a:spcPct val="90000"/>
            </a:lnSpc>
            <a:spcBef>
              <a:spcPct val="0"/>
            </a:spcBef>
            <a:spcAft>
              <a:spcPct val="35000"/>
            </a:spcAft>
          </a:pPr>
          <a:r>
            <a:rPr lang="en-US" sz="2500" kern="1200"/>
            <a:t>Recommended bid fee of $1,000/MW</a:t>
          </a:r>
        </a:p>
      </dsp:txBody>
      <dsp:txXfrm>
        <a:off x="1432972" y="530"/>
        <a:ext cx="8219027" cy="1240668"/>
      </dsp:txXfrm>
    </dsp:sp>
    <dsp:sp modelId="{3C4B5F62-7E7A-436E-A9B1-D0241A08DBB3}">
      <dsp:nvSpPr>
        <dsp:cNvPr id="0" name=""/>
        <dsp:cNvSpPr/>
      </dsp:nvSpPr>
      <dsp:spPr>
        <a:xfrm>
          <a:off x="0" y="1551365"/>
          <a:ext cx="9651999" cy="124066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D10BA-26EE-4336-B05F-BBC587CBD443}">
      <dsp:nvSpPr>
        <dsp:cNvPr id="0" name=""/>
        <dsp:cNvSpPr/>
      </dsp:nvSpPr>
      <dsp:spPr>
        <a:xfrm>
          <a:off x="375302" y="1830516"/>
          <a:ext cx="682367" cy="6823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97D177-7A36-407B-AE67-C10A08D036BD}">
      <dsp:nvSpPr>
        <dsp:cNvPr id="0" name=""/>
        <dsp:cNvSpPr/>
      </dsp:nvSpPr>
      <dsp:spPr>
        <a:xfrm>
          <a:off x="1432972" y="1551365"/>
          <a:ext cx="82190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lvl="0" algn="l" defTabSz="1111250">
            <a:lnSpc>
              <a:spcPct val="90000"/>
            </a:lnSpc>
            <a:spcBef>
              <a:spcPct val="0"/>
            </a:spcBef>
            <a:spcAft>
              <a:spcPct val="35000"/>
            </a:spcAft>
          </a:pPr>
          <a:r>
            <a:rPr lang="en-US" sz="2500" kern="1200"/>
            <a:t>Public entities exempt from bid fees</a:t>
          </a:r>
        </a:p>
      </dsp:txBody>
      <dsp:txXfrm>
        <a:off x="1432972" y="1551365"/>
        <a:ext cx="8219027" cy="1240668"/>
      </dsp:txXfrm>
    </dsp:sp>
    <dsp:sp modelId="{0BF6E488-510C-4554-B5B4-81CC39DEEDD3}">
      <dsp:nvSpPr>
        <dsp:cNvPr id="0" name=""/>
        <dsp:cNvSpPr/>
      </dsp:nvSpPr>
      <dsp:spPr>
        <a:xfrm>
          <a:off x="0" y="3102201"/>
          <a:ext cx="9651999" cy="124066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1CB77-CA55-4B02-83E8-A39BAF14ACD5}">
      <dsp:nvSpPr>
        <dsp:cNvPr id="0" name=""/>
        <dsp:cNvSpPr/>
      </dsp:nvSpPr>
      <dsp:spPr>
        <a:xfrm>
          <a:off x="375302" y="3381351"/>
          <a:ext cx="682367" cy="682367"/>
        </a:xfrm>
        <a:prstGeom prst="rect">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D1DFBA-6CBE-45BA-AB34-9F01F4E6F0E8}">
      <dsp:nvSpPr>
        <dsp:cNvPr id="0" name=""/>
        <dsp:cNvSpPr/>
      </dsp:nvSpPr>
      <dsp:spPr>
        <a:xfrm>
          <a:off x="1432972" y="3102201"/>
          <a:ext cx="82190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lvl="0" algn="l" defTabSz="1111250">
            <a:lnSpc>
              <a:spcPct val="90000"/>
            </a:lnSpc>
            <a:spcBef>
              <a:spcPct val="0"/>
            </a:spcBef>
            <a:spcAft>
              <a:spcPct val="35000"/>
            </a:spcAft>
          </a:pPr>
          <a:r>
            <a:rPr lang="en-US" sz="2500" kern="1200"/>
            <a:t>No escrow/project security deposits</a:t>
          </a:r>
        </a:p>
      </dsp:txBody>
      <dsp:txXfrm>
        <a:off x="1432972" y="3102201"/>
        <a:ext cx="8219027" cy="12406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EC224-BB57-4790-8918-0571DEA0DBCF}">
      <dsp:nvSpPr>
        <dsp:cNvPr id="0" name=""/>
        <dsp:cNvSpPr/>
      </dsp:nvSpPr>
      <dsp:spPr>
        <a:xfrm rot="5400000">
          <a:off x="-236363" y="238771"/>
          <a:ext cx="1575754" cy="110302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Stakeholder Meeting #3</a:t>
          </a:r>
        </a:p>
      </dsp:txBody>
      <dsp:txXfrm rot="-5400000">
        <a:off x="0" y="553922"/>
        <a:ext cx="1103028" cy="472726"/>
      </dsp:txXfrm>
    </dsp:sp>
    <dsp:sp modelId="{9050497E-4197-4FF0-A01B-A36477050DDC}">
      <dsp:nvSpPr>
        <dsp:cNvPr id="0" name=""/>
        <dsp:cNvSpPr/>
      </dsp:nvSpPr>
      <dsp:spPr>
        <a:xfrm rot="5400000">
          <a:off x="4674893" y="-3569456"/>
          <a:ext cx="1024240" cy="816797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0" tIns="38100" rIns="38100" bIns="38100" numCol="1" spcCol="1270" anchor="ctr" anchorCtr="0">
          <a:noAutofit/>
        </a:bodyPr>
        <a:lstStyle/>
        <a:p>
          <a:pPr marL="285750" lvl="1" indent="-285750" algn="l" defTabSz="2667000">
            <a:lnSpc>
              <a:spcPct val="90000"/>
            </a:lnSpc>
            <a:spcBef>
              <a:spcPct val="0"/>
            </a:spcBef>
            <a:spcAft>
              <a:spcPct val="15000"/>
            </a:spcAft>
            <a:buChar char="••"/>
          </a:pPr>
          <a:r>
            <a:rPr lang="en-US" sz="6000" kern="1200"/>
            <a:t> Today (June 1, 2022)</a:t>
          </a:r>
        </a:p>
      </dsp:txBody>
      <dsp:txXfrm rot="-5400000">
        <a:off x="1103028" y="52408"/>
        <a:ext cx="8117972" cy="924242"/>
      </dsp:txXfrm>
    </dsp:sp>
    <dsp:sp modelId="{B1DE15FD-BD44-4401-9EB8-F76120F5A1B4}">
      <dsp:nvSpPr>
        <dsp:cNvPr id="0" name=""/>
        <dsp:cNvSpPr/>
      </dsp:nvSpPr>
      <dsp:spPr>
        <a:xfrm rot="5400000">
          <a:off x="-236363" y="1620185"/>
          <a:ext cx="1575754" cy="1103028"/>
        </a:xfrm>
        <a:prstGeom prst="chevron">
          <a:avLst/>
        </a:prstGeom>
        <a:solidFill>
          <a:schemeClr val="accent4">
            <a:hueOff val="377455"/>
            <a:satOff val="0"/>
            <a:lumOff val="-7058"/>
            <a:alphaOff val="0"/>
          </a:schemeClr>
        </a:solidFill>
        <a:ln w="25400" cap="flat" cmpd="sng" algn="ctr">
          <a:solidFill>
            <a:schemeClr val="accent4">
              <a:hueOff val="377455"/>
              <a:satOff val="0"/>
              <a:lumOff val="-70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Stakeholder Meeting #4</a:t>
          </a:r>
        </a:p>
      </dsp:txBody>
      <dsp:txXfrm rot="-5400000">
        <a:off x="0" y="1935336"/>
        <a:ext cx="1103028" cy="472726"/>
      </dsp:txXfrm>
    </dsp:sp>
    <dsp:sp modelId="{9AD5ADDD-F5D3-49E9-8629-E29F46815479}">
      <dsp:nvSpPr>
        <dsp:cNvPr id="0" name=""/>
        <dsp:cNvSpPr/>
      </dsp:nvSpPr>
      <dsp:spPr>
        <a:xfrm rot="5400000">
          <a:off x="4674893" y="-2178988"/>
          <a:ext cx="1024240" cy="8167971"/>
        </a:xfrm>
        <a:prstGeom prst="round2SameRect">
          <a:avLst/>
        </a:prstGeom>
        <a:solidFill>
          <a:schemeClr val="lt1">
            <a:alpha val="90000"/>
            <a:hueOff val="0"/>
            <a:satOff val="0"/>
            <a:lumOff val="0"/>
            <a:alphaOff val="0"/>
          </a:schemeClr>
        </a:solidFill>
        <a:ln w="25400" cap="flat" cmpd="sng" algn="ctr">
          <a:solidFill>
            <a:schemeClr val="accent4">
              <a:hueOff val="377455"/>
              <a:satOff val="0"/>
              <a:lumOff val="-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0" tIns="38100" rIns="38100" bIns="38100" numCol="1" spcCol="1270" anchor="ctr" anchorCtr="0">
          <a:noAutofit/>
        </a:bodyPr>
        <a:lstStyle/>
        <a:p>
          <a:pPr marL="285750" lvl="1" indent="-285750" algn="l" defTabSz="2667000">
            <a:lnSpc>
              <a:spcPct val="90000"/>
            </a:lnSpc>
            <a:spcBef>
              <a:spcPct val="0"/>
            </a:spcBef>
            <a:spcAft>
              <a:spcPct val="15000"/>
            </a:spcAft>
            <a:buChar char="••"/>
          </a:pPr>
          <a:r>
            <a:rPr lang="en-US" sz="6000" kern="1200" dirty="0"/>
            <a:t> June 6 , </a:t>
          </a:r>
          <a:r>
            <a:rPr lang="en-US" sz="6000" kern="1200" dirty="0" smtClean="0"/>
            <a:t>2022 (1 P.M.)</a:t>
          </a:r>
          <a:endParaRPr lang="en-US" sz="6000" kern="1200" dirty="0"/>
        </a:p>
      </dsp:txBody>
      <dsp:txXfrm rot="-5400000">
        <a:off x="1103028" y="1442876"/>
        <a:ext cx="8117972" cy="924242"/>
      </dsp:txXfrm>
    </dsp:sp>
    <dsp:sp modelId="{180E30E3-A757-4A68-A7B5-C96AA6DC087B}">
      <dsp:nvSpPr>
        <dsp:cNvPr id="0" name=""/>
        <dsp:cNvSpPr/>
      </dsp:nvSpPr>
      <dsp:spPr>
        <a:xfrm rot="5400000">
          <a:off x="-236363" y="3001599"/>
          <a:ext cx="1575754" cy="1103028"/>
        </a:xfrm>
        <a:prstGeom prst="chevron">
          <a:avLst/>
        </a:prstGeom>
        <a:solidFill>
          <a:schemeClr val="accent4">
            <a:hueOff val="754909"/>
            <a:satOff val="0"/>
            <a:lumOff val="-14117"/>
            <a:alphaOff val="0"/>
          </a:schemeClr>
        </a:solidFill>
        <a:ln w="25400" cap="flat" cmpd="sng" algn="ctr">
          <a:solidFill>
            <a:schemeClr val="accent4">
              <a:hueOff val="754909"/>
              <a:satOff val="0"/>
              <a:lumOff val="-141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Comments Due</a:t>
          </a:r>
        </a:p>
      </dsp:txBody>
      <dsp:txXfrm rot="-5400000">
        <a:off x="0" y="3316750"/>
        <a:ext cx="1103028" cy="472726"/>
      </dsp:txXfrm>
    </dsp:sp>
    <dsp:sp modelId="{00C46C40-8517-49A3-A618-A7A9F8C053C2}">
      <dsp:nvSpPr>
        <dsp:cNvPr id="0" name=""/>
        <dsp:cNvSpPr/>
      </dsp:nvSpPr>
      <dsp:spPr>
        <a:xfrm rot="5400000">
          <a:off x="4674893" y="-806628"/>
          <a:ext cx="1024240" cy="8167971"/>
        </a:xfrm>
        <a:prstGeom prst="round2SameRect">
          <a:avLst/>
        </a:prstGeom>
        <a:solidFill>
          <a:schemeClr val="lt1">
            <a:alpha val="90000"/>
            <a:hueOff val="0"/>
            <a:satOff val="0"/>
            <a:lumOff val="0"/>
            <a:alphaOff val="0"/>
          </a:schemeClr>
        </a:solidFill>
        <a:ln w="25400" cap="flat" cmpd="sng" algn="ctr">
          <a:solidFill>
            <a:schemeClr val="accent4">
              <a:hueOff val="754909"/>
              <a:satOff val="0"/>
              <a:lumOff val="-1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0" tIns="38100" rIns="38100" bIns="38100" numCol="1" spcCol="1270" anchor="ctr" anchorCtr="0">
          <a:noAutofit/>
        </a:bodyPr>
        <a:lstStyle/>
        <a:p>
          <a:pPr marL="285750" lvl="1" indent="-285750" algn="l" defTabSz="2667000">
            <a:lnSpc>
              <a:spcPct val="90000"/>
            </a:lnSpc>
            <a:spcBef>
              <a:spcPct val="0"/>
            </a:spcBef>
            <a:spcAft>
              <a:spcPct val="15000"/>
            </a:spcAft>
            <a:buChar char="••"/>
          </a:pPr>
          <a:r>
            <a:rPr lang="en-US" sz="6000" kern="1200"/>
            <a:t> June 20, 2022 (5 P.M.)</a:t>
          </a:r>
        </a:p>
      </dsp:txBody>
      <dsp:txXfrm rot="-5400000">
        <a:off x="1103028" y="2815236"/>
        <a:ext cx="8117972" cy="9242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6463748" y="9179837"/>
            <a:ext cx="385970" cy="2836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4968" tIns="47486" rIns="94968" bIns="47486">
            <a:spAutoFit/>
          </a:bodyPr>
          <a:lstStyle/>
          <a:p>
            <a:pPr algn="l" defTabSz="950154">
              <a:spcBef>
                <a:spcPct val="50000"/>
              </a:spcBef>
            </a:pPr>
            <a:fld id="{1FA2FFC7-B529-7A49-A679-61B0273E9DBF}" type="slidenum">
              <a:rPr lang="en-US" sz="1200" b="0"/>
              <a:pPr algn="l" defTabSz="950154">
                <a:spcBef>
                  <a:spcPct val="50000"/>
                </a:spcBef>
              </a:pPr>
              <a:t>‹#›</a:t>
            </a:fld>
            <a:endParaRPr lang="en-US" sz="1200" b="0"/>
          </a:p>
        </p:txBody>
      </p:sp>
    </p:spTree>
    <p:extLst>
      <p:ext uri="{BB962C8B-B14F-4D97-AF65-F5344CB8AC3E}">
        <p14:creationId xmlns:p14="http://schemas.microsoft.com/office/powerpoint/2010/main" val="27861291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192118" cy="4738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958" tIns="47480" rIns="94958" bIns="47480" numCol="1" anchor="t" anchorCtr="0" compatLnSpc="1">
            <a:prstTxWarp prst="textNoShape">
              <a:avLst/>
            </a:prstTxWarp>
          </a:bodyPr>
          <a:lstStyle>
            <a:lvl1pPr algn="l" defTabSz="950154">
              <a:defRPr sz="1200" b="0">
                <a:latin typeface="Times New Roman" charset="0"/>
              </a:defRPr>
            </a:lvl1pPr>
          </a:lstStyle>
          <a:p>
            <a:endParaRPr lang="en-US"/>
          </a:p>
        </p:txBody>
      </p:sp>
      <p:sp>
        <p:nvSpPr>
          <p:cNvPr id="63491" name="Rectangle 3"/>
          <p:cNvSpPr>
            <a:spLocks noGrp="1" noChangeArrowheads="1"/>
          </p:cNvSpPr>
          <p:nvPr>
            <p:ph type="dt" idx="1"/>
          </p:nvPr>
        </p:nvSpPr>
        <p:spPr bwMode="auto">
          <a:xfrm>
            <a:off x="4149587" y="0"/>
            <a:ext cx="3192117" cy="4738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958" tIns="47480" rIns="94958" bIns="47480" numCol="1" anchor="t" anchorCtr="0" compatLnSpc="1">
            <a:prstTxWarp prst="textNoShape">
              <a:avLst/>
            </a:prstTxWarp>
          </a:bodyPr>
          <a:lstStyle>
            <a:lvl1pPr algn="r" defTabSz="950154">
              <a:defRPr sz="1200" b="0">
                <a:latin typeface="Times New Roman" charset="0"/>
              </a:defRPr>
            </a:lvl1pPr>
          </a:lstStyle>
          <a:p>
            <a:endParaRPr lang="en-US"/>
          </a:p>
        </p:txBody>
      </p:sp>
      <p:sp>
        <p:nvSpPr>
          <p:cNvPr id="63492" name="Rectangle 4"/>
          <p:cNvSpPr>
            <a:spLocks noGrp="1" noRot="1" noChangeAspect="1" noChangeArrowheads="1" noTextEdit="1"/>
          </p:cNvSpPr>
          <p:nvPr>
            <p:ph type="sldImg" idx="2"/>
          </p:nvPr>
        </p:nvSpPr>
        <p:spPr bwMode="auto">
          <a:xfrm>
            <a:off x="404813" y="709613"/>
            <a:ext cx="6453187" cy="3630612"/>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3493" name="Rectangle 5"/>
          <p:cNvSpPr>
            <a:spLocks noGrp="1" noChangeArrowheads="1"/>
          </p:cNvSpPr>
          <p:nvPr>
            <p:ph type="body" sz="quarter" idx="3"/>
          </p:nvPr>
        </p:nvSpPr>
        <p:spPr bwMode="auto">
          <a:xfrm>
            <a:off x="957470" y="4577622"/>
            <a:ext cx="5347252" cy="433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958" tIns="47480" rIns="94958" bIns="474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4" name="Rectangle 6"/>
          <p:cNvSpPr>
            <a:spLocks noGrp="1" noChangeArrowheads="1"/>
          </p:cNvSpPr>
          <p:nvPr>
            <p:ph type="ftr" sz="quarter" idx="4"/>
          </p:nvPr>
        </p:nvSpPr>
        <p:spPr bwMode="auto">
          <a:xfrm>
            <a:off x="0" y="9153604"/>
            <a:ext cx="3192118" cy="4738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958" tIns="47480" rIns="94958" bIns="47480" numCol="1" anchor="b" anchorCtr="0" compatLnSpc="1">
            <a:prstTxWarp prst="textNoShape">
              <a:avLst/>
            </a:prstTxWarp>
          </a:bodyPr>
          <a:lstStyle>
            <a:lvl1pPr algn="l" defTabSz="950154">
              <a:defRPr sz="1200" b="0">
                <a:latin typeface="Times New Roman" charset="0"/>
              </a:defRPr>
            </a:lvl1pPr>
          </a:lstStyle>
          <a:p>
            <a:endParaRPr lang="en-US"/>
          </a:p>
        </p:txBody>
      </p:sp>
      <p:sp>
        <p:nvSpPr>
          <p:cNvPr id="63495" name="Rectangle 7"/>
          <p:cNvSpPr>
            <a:spLocks noGrp="1" noChangeArrowheads="1"/>
          </p:cNvSpPr>
          <p:nvPr>
            <p:ph type="sldNum" sz="quarter" idx="5"/>
          </p:nvPr>
        </p:nvSpPr>
        <p:spPr bwMode="auto">
          <a:xfrm>
            <a:off x="4149587" y="9153604"/>
            <a:ext cx="3192117" cy="4738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958" tIns="47480" rIns="94958" bIns="47480" numCol="1" anchor="b" anchorCtr="0" compatLnSpc="1">
            <a:prstTxWarp prst="textNoShape">
              <a:avLst/>
            </a:prstTxWarp>
          </a:bodyPr>
          <a:lstStyle>
            <a:lvl1pPr algn="r" defTabSz="950154">
              <a:defRPr sz="1200" b="0">
                <a:latin typeface="Times New Roman" charset="0"/>
              </a:defRPr>
            </a:lvl1pPr>
          </a:lstStyle>
          <a:p>
            <a:fld id="{E624774C-45BD-5D48-A302-8BD011B8744C}" type="slidenum">
              <a:rPr lang="en-US"/>
              <a:pPr/>
              <a:t>‹#›</a:t>
            </a:fld>
            <a:endParaRPr lang="en-US"/>
          </a:p>
        </p:txBody>
      </p:sp>
    </p:spTree>
    <p:extLst>
      <p:ext uri="{BB962C8B-B14F-4D97-AF65-F5344CB8AC3E}">
        <p14:creationId xmlns:p14="http://schemas.microsoft.com/office/powerpoint/2010/main" val="51594524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1</a:t>
            </a:fld>
            <a:endParaRPr lang="en-US"/>
          </a:p>
        </p:txBody>
      </p:sp>
    </p:spTree>
    <p:extLst>
      <p:ext uri="{BB962C8B-B14F-4D97-AF65-F5344CB8AC3E}">
        <p14:creationId xmlns:p14="http://schemas.microsoft.com/office/powerpoint/2010/main" val="49111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11</a:t>
            </a:fld>
            <a:endParaRPr lang="en-US"/>
          </a:p>
        </p:txBody>
      </p:sp>
    </p:spTree>
    <p:extLst>
      <p:ext uri="{BB962C8B-B14F-4D97-AF65-F5344CB8AC3E}">
        <p14:creationId xmlns:p14="http://schemas.microsoft.com/office/powerpoint/2010/main" val="2671040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12</a:t>
            </a:fld>
            <a:endParaRPr lang="en-US"/>
          </a:p>
        </p:txBody>
      </p:sp>
    </p:spTree>
    <p:extLst>
      <p:ext uri="{BB962C8B-B14F-4D97-AF65-F5344CB8AC3E}">
        <p14:creationId xmlns:p14="http://schemas.microsoft.com/office/powerpoint/2010/main" val="12412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Times New Roman" charset="0"/>
            </a:endParaRPr>
          </a:p>
        </p:txBody>
      </p:sp>
      <p:sp>
        <p:nvSpPr>
          <p:cNvPr id="4" name="Slide Number Placeholder 3"/>
          <p:cNvSpPr>
            <a:spLocks noGrp="1"/>
          </p:cNvSpPr>
          <p:nvPr>
            <p:ph type="sldNum" sz="quarter" idx="5"/>
          </p:nvPr>
        </p:nvSpPr>
        <p:spPr/>
        <p:txBody>
          <a:bodyPr/>
          <a:lstStyle/>
          <a:p>
            <a:fld id="{E624774C-45BD-5D48-A302-8BD011B8744C}" type="slidenum">
              <a:rPr lang="en-US" smtClean="0"/>
              <a:pPr/>
              <a:t>13</a:t>
            </a:fld>
            <a:endParaRPr lang="en-US"/>
          </a:p>
        </p:txBody>
      </p:sp>
    </p:spTree>
    <p:extLst>
      <p:ext uri="{BB962C8B-B14F-4D97-AF65-F5344CB8AC3E}">
        <p14:creationId xmlns:p14="http://schemas.microsoft.com/office/powerpoint/2010/main" val="150443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think that we need a slide like this, summarizing.</a:t>
            </a:r>
            <a:endParaRPr lang="en-US" dirty="0"/>
          </a:p>
        </p:txBody>
      </p:sp>
      <p:sp>
        <p:nvSpPr>
          <p:cNvPr id="4" name="Slide Number Placeholder 3"/>
          <p:cNvSpPr>
            <a:spLocks noGrp="1"/>
          </p:cNvSpPr>
          <p:nvPr>
            <p:ph type="sldNum" sz="quarter" idx="10"/>
          </p:nvPr>
        </p:nvSpPr>
        <p:spPr/>
        <p:txBody>
          <a:bodyPr/>
          <a:lstStyle/>
          <a:p>
            <a:fld id="{E624774C-45BD-5D48-A302-8BD011B8744C}" type="slidenum">
              <a:rPr lang="en-US" smtClean="0"/>
              <a:pPr/>
              <a:t>14</a:t>
            </a:fld>
            <a:endParaRPr lang="en-US"/>
          </a:p>
        </p:txBody>
      </p:sp>
    </p:spTree>
    <p:extLst>
      <p:ext uri="{BB962C8B-B14F-4D97-AF65-F5344CB8AC3E}">
        <p14:creationId xmlns:p14="http://schemas.microsoft.com/office/powerpoint/2010/main" val="714185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Times New Roman"/>
            </a:endParaRPr>
          </a:p>
        </p:txBody>
      </p:sp>
      <p:sp>
        <p:nvSpPr>
          <p:cNvPr id="4" name="Slide Number Placeholder 3"/>
          <p:cNvSpPr>
            <a:spLocks noGrp="1"/>
          </p:cNvSpPr>
          <p:nvPr>
            <p:ph type="sldNum" sz="quarter" idx="5"/>
          </p:nvPr>
        </p:nvSpPr>
        <p:spPr/>
        <p:txBody>
          <a:bodyPr/>
          <a:lstStyle/>
          <a:p>
            <a:fld id="{E624774C-45BD-5D48-A302-8BD011B8744C}" type="slidenum">
              <a:rPr lang="en-US" smtClean="0"/>
              <a:pPr/>
              <a:t>15</a:t>
            </a:fld>
            <a:endParaRPr lang="en-US"/>
          </a:p>
        </p:txBody>
      </p:sp>
    </p:spTree>
    <p:extLst>
      <p:ext uri="{BB962C8B-B14F-4D97-AF65-F5344CB8AC3E}">
        <p14:creationId xmlns:p14="http://schemas.microsoft.com/office/powerpoint/2010/main" val="58965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Times New Roman"/>
            </a:endParaRPr>
          </a:p>
        </p:txBody>
      </p:sp>
      <p:sp>
        <p:nvSpPr>
          <p:cNvPr id="4" name="Slide Number Placeholder 3"/>
          <p:cNvSpPr>
            <a:spLocks noGrp="1"/>
          </p:cNvSpPr>
          <p:nvPr>
            <p:ph type="sldNum" sz="quarter" idx="5"/>
          </p:nvPr>
        </p:nvSpPr>
        <p:spPr/>
        <p:txBody>
          <a:bodyPr/>
          <a:lstStyle/>
          <a:p>
            <a:fld id="{E624774C-45BD-5D48-A302-8BD011B8744C}" type="slidenum">
              <a:rPr lang="en-US" smtClean="0"/>
              <a:pPr/>
              <a:t>16</a:t>
            </a:fld>
            <a:endParaRPr lang="en-US"/>
          </a:p>
        </p:txBody>
      </p:sp>
    </p:spTree>
    <p:extLst>
      <p:ext uri="{BB962C8B-B14F-4D97-AF65-F5344CB8AC3E}">
        <p14:creationId xmlns:p14="http://schemas.microsoft.com/office/powerpoint/2010/main" val="379179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Times New Roman"/>
            </a:endParaRPr>
          </a:p>
        </p:txBody>
      </p:sp>
      <p:sp>
        <p:nvSpPr>
          <p:cNvPr id="4" name="Slide Number Placeholder 3"/>
          <p:cNvSpPr>
            <a:spLocks noGrp="1"/>
          </p:cNvSpPr>
          <p:nvPr>
            <p:ph type="sldNum" sz="quarter" idx="5"/>
          </p:nvPr>
        </p:nvSpPr>
        <p:spPr/>
        <p:txBody>
          <a:bodyPr/>
          <a:lstStyle/>
          <a:p>
            <a:fld id="{E624774C-45BD-5D48-A302-8BD011B8744C}" type="slidenum">
              <a:rPr lang="en-US" smtClean="0"/>
              <a:pPr/>
              <a:t>17</a:t>
            </a:fld>
            <a:endParaRPr lang="en-US"/>
          </a:p>
        </p:txBody>
      </p:sp>
    </p:spTree>
    <p:extLst>
      <p:ext uri="{BB962C8B-B14F-4D97-AF65-F5344CB8AC3E}">
        <p14:creationId xmlns:p14="http://schemas.microsoft.com/office/powerpoint/2010/main" val="1901065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18</a:t>
            </a:fld>
            <a:endParaRPr lang="en-US"/>
          </a:p>
        </p:txBody>
      </p:sp>
    </p:spTree>
    <p:extLst>
      <p:ext uri="{BB962C8B-B14F-4D97-AF65-F5344CB8AC3E}">
        <p14:creationId xmlns:p14="http://schemas.microsoft.com/office/powerpoint/2010/main" val="1983006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Times New Roman"/>
            </a:endParaRPr>
          </a:p>
        </p:txBody>
      </p:sp>
      <p:sp>
        <p:nvSpPr>
          <p:cNvPr id="4" name="Slide Number Placeholder 3"/>
          <p:cNvSpPr>
            <a:spLocks noGrp="1"/>
          </p:cNvSpPr>
          <p:nvPr>
            <p:ph type="sldNum" sz="quarter" idx="5"/>
          </p:nvPr>
        </p:nvSpPr>
        <p:spPr/>
        <p:txBody>
          <a:bodyPr/>
          <a:lstStyle/>
          <a:p>
            <a:fld id="{E624774C-45BD-5D48-A302-8BD011B8744C}" type="slidenum">
              <a:rPr lang="en-US" smtClean="0"/>
              <a:pPr/>
              <a:t>19</a:t>
            </a:fld>
            <a:endParaRPr lang="en-US"/>
          </a:p>
        </p:txBody>
      </p:sp>
    </p:spTree>
    <p:extLst>
      <p:ext uri="{BB962C8B-B14F-4D97-AF65-F5344CB8AC3E}">
        <p14:creationId xmlns:p14="http://schemas.microsoft.com/office/powerpoint/2010/main" val="2962198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20</a:t>
            </a:fld>
            <a:endParaRPr lang="en-US"/>
          </a:p>
        </p:txBody>
      </p:sp>
    </p:spTree>
    <p:extLst>
      <p:ext uri="{BB962C8B-B14F-4D97-AF65-F5344CB8AC3E}">
        <p14:creationId xmlns:p14="http://schemas.microsoft.com/office/powerpoint/2010/main" val="301538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2</a:t>
            </a:fld>
            <a:endParaRPr lang="en-US"/>
          </a:p>
        </p:txBody>
      </p:sp>
    </p:spTree>
    <p:extLst>
      <p:ext uri="{BB962C8B-B14F-4D97-AF65-F5344CB8AC3E}">
        <p14:creationId xmlns:p14="http://schemas.microsoft.com/office/powerpoint/2010/main" val="3368573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Times New Roman"/>
            </a:endParaRPr>
          </a:p>
        </p:txBody>
      </p:sp>
      <p:sp>
        <p:nvSpPr>
          <p:cNvPr id="4" name="Slide Number Placeholder 3"/>
          <p:cNvSpPr>
            <a:spLocks noGrp="1"/>
          </p:cNvSpPr>
          <p:nvPr>
            <p:ph type="sldNum" sz="quarter" idx="5"/>
          </p:nvPr>
        </p:nvSpPr>
        <p:spPr/>
        <p:txBody>
          <a:bodyPr/>
          <a:lstStyle/>
          <a:p>
            <a:fld id="{E624774C-45BD-5D48-A302-8BD011B8744C}" type="slidenum">
              <a:rPr lang="en-US" smtClean="0"/>
              <a:pPr/>
              <a:t>21</a:t>
            </a:fld>
            <a:endParaRPr lang="en-US"/>
          </a:p>
        </p:txBody>
      </p:sp>
    </p:spTree>
    <p:extLst>
      <p:ext uri="{BB962C8B-B14F-4D97-AF65-F5344CB8AC3E}">
        <p14:creationId xmlns:p14="http://schemas.microsoft.com/office/powerpoint/2010/main" val="182809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This slide should come before Slide 18</a:t>
            </a:r>
            <a:endParaRPr lang="en-US"/>
          </a:p>
        </p:txBody>
      </p:sp>
      <p:sp>
        <p:nvSpPr>
          <p:cNvPr id="4" name="Slide Number Placeholder 3"/>
          <p:cNvSpPr>
            <a:spLocks noGrp="1"/>
          </p:cNvSpPr>
          <p:nvPr>
            <p:ph type="sldNum" sz="quarter" idx="5"/>
          </p:nvPr>
        </p:nvSpPr>
        <p:spPr/>
        <p:txBody>
          <a:bodyPr/>
          <a:lstStyle/>
          <a:p>
            <a:fld id="{E624774C-45BD-5D48-A302-8BD011B8744C}" type="slidenum">
              <a:rPr lang="en-US"/>
              <a:pPr/>
              <a:t>22</a:t>
            </a:fld>
            <a:endParaRPr lang="en-US"/>
          </a:p>
        </p:txBody>
      </p:sp>
    </p:spTree>
    <p:extLst>
      <p:ext uri="{BB962C8B-B14F-4D97-AF65-F5344CB8AC3E}">
        <p14:creationId xmlns:p14="http://schemas.microsoft.com/office/powerpoint/2010/main" val="2525254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23</a:t>
            </a:fld>
            <a:endParaRPr lang="en-US"/>
          </a:p>
        </p:txBody>
      </p:sp>
    </p:spTree>
    <p:extLst>
      <p:ext uri="{BB962C8B-B14F-4D97-AF65-F5344CB8AC3E}">
        <p14:creationId xmlns:p14="http://schemas.microsoft.com/office/powerpoint/2010/main" val="184863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4774C-45BD-5D48-A302-8BD011B8744C}" type="slidenum">
              <a:rPr lang="en-US" smtClean="0"/>
              <a:pPr/>
              <a:t>24</a:t>
            </a:fld>
            <a:endParaRPr lang="en-US"/>
          </a:p>
        </p:txBody>
      </p:sp>
    </p:spTree>
    <p:extLst>
      <p:ext uri="{BB962C8B-B14F-4D97-AF65-F5344CB8AC3E}">
        <p14:creationId xmlns:p14="http://schemas.microsoft.com/office/powerpoint/2010/main" val="1166477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ea typeface="ＭＳ Ｐゴシック"/>
                <a:cs typeface="Times New Roman"/>
              </a:rPr>
              <a:t>No comments</a:t>
            </a:r>
            <a:endParaRPr lang="en-US"/>
          </a:p>
        </p:txBody>
      </p:sp>
      <p:sp>
        <p:nvSpPr>
          <p:cNvPr id="4" name="Slide Number Placeholder 3"/>
          <p:cNvSpPr>
            <a:spLocks noGrp="1"/>
          </p:cNvSpPr>
          <p:nvPr>
            <p:ph type="sldNum" sz="quarter" idx="5"/>
          </p:nvPr>
        </p:nvSpPr>
        <p:spPr/>
        <p:txBody>
          <a:bodyPr/>
          <a:lstStyle/>
          <a:p>
            <a:fld id="{E624774C-45BD-5D48-A302-8BD011B8744C}" type="slidenum">
              <a:rPr lang="en-US" smtClean="0"/>
              <a:pPr/>
              <a:t>25</a:t>
            </a:fld>
            <a:endParaRPr lang="en-US"/>
          </a:p>
        </p:txBody>
      </p:sp>
    </p:spTree>
    <p:extLst>
      <p:ext uri="{BB962C8B-B14F-4D97-AF65-F5344CB8AC3E}">
        <p14:creationId xmlns:p14="http://schemas.microsoft.com/office/powerpoint/2010/main" val="3842626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4774C-45BD-5D48-A302-8BD011B8744C}" type="slidenum">
              <a:rPr lang="en-US" smtClean="0"/>
              <a:pPr/>
              <a:t>26</a:t>
            </a:fld>
            <a:endParaRPr lang="en-US"/>
          </a:p>
        </p:txBody>
      </p:sp>
    </p:spTree>
    <p:extLst>
      <p:ext uri="{BB962C8B-B14F-4D97-AF65-F5344CB8AC3E}">
        <p14:creationId xmlns:p14="http://schemas.microsoft.com/office/powerpoint/2010/main" val="1817638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27</a:t>
            </a:fld>
            <a:endParaRPr lang="en-US"/>
          </a:p>
        </p:txBody>
      </p:sp>
    </p:spTree>
    <p:extLst>
      <p:ext uri="{BB962C8B-B14F-4D97-AF65-F5344CB8AC3E}">
        <p14:creationId xmlns:p14="http://schemas.microsoft.com/office/powerpoint/2010/main" val="3399930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latin typeface="Times New Roman"/>
                <a:ea typeface="ＭＳ Ｐゴシック"/>
                <a:cs typeface="Times New Roman"/>
              </a:rPr>
              <a:t>While some other states employ a price + qualitative evaluation in selecting projects, the board must rank based on price. Therefore it becomes necessary to screen projects to ensure those competing on price have a certain likelihood to reach completion.</a:t>
            </a:r>
          </a:p>
          <a:p>
            <a:endParaRPr lang="en-US" kern="0" dirty="0">
              <a:cs typeface="Times New Roman"/>
            </a:endParaRPr>
          </a:p>
          <a:p>
            <a:endParaRPr lang="en-US" dirty="0">
              <a:cs typeface="Times New Roman" charset="0"/>
            </a:endParaRPr>
          </a:p>
        </p:txBody>
      </p:sp>
      <p:sp>
        <p:nvSpPr>
          <p:cNvPr id="4" name="Slide Number Placeholder 3"/>
          <p:cNvSpPr>
            <a:spLocks noGrp="1"/>
          </p:cNvSpPr>
          <p:nvPr>
            <p:ph type="sldNum" sz="quarter" idx="5"/>
          </p:nvPr>
        </p:nvSpPr>
        <p:spPr/>
        <p:txBody>
          <a:bodyPr/>
          <a:lstStyle/>
          <a:p>
            <a:fld id="{E624774C-45BD-5D48-A302-8BD011B8744C}" type="slidenum">
              <a:rPr lang="en-US" smtClean="0"/>
              <a:pPr/>
              <a:t>28</a:t>
            </a:fld>
            <a:endParaRPr lang="en-US"/>
          </a:p>
        </p:txBody>
      </p:sp>
    </p:spTree>
    <p:extLst>
      <p:ext uri="{BB962C8B-B14F-4D97-AF65-F5344CB8AC3E}">
        <p14:creationId xmlns:p14="http://schemas.microsoft.com/office/powerpoint/2010/main" val="1136698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a:ea typeface="ＭＳ Ｐゴシック"/>
              <a:cs typeface="Times New Roman"/>
            </a:endParaRPr>
          </a:p>
        </p:txBody>
      </p:sp>
      <p:sp>
        <p:nvSpPr>
          <p:cNvPr id="4" name="Slide Number Placeholder 3"/>
          <p:cNvSpPr>
            <a:spLocks noGrp="1"/>
          </p:cNvSpPr>
          <p:nvPr>
            <p:ph type="sldNum" sz="quarter" idx="10"/>
          </p:nvPr>
        </p:nvSpPr>
        <p:spPr/>
        <p:txBody>
          <a:bodyPr/>
          <a:lstStyle/>
          <a:p>
            <a:fld id="{E624774C-45BD-5D48-A302-8BD011B8744C}" type="slidenum">
              <a:rPr lang="en-US" smtClean="0"/>
              <a:pPr/>
              <a:t>29</a:t>
            </a:fld>
            <a:endParaRPr lang="en-US"/>
          </a:p>
        </p:txBody>
      </p:sp>
    </p:spTree>
    <p:extLst>
      <p:ext uri="{BB962C8B-B14F-4D97-AF65-F5344CB8AC3E}">
        <p14:creationId xmlns:p14="http://schemas.microsoft.com/office/powerpoint/2010/main" val="2121994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30</a:t>
            </a:fld>
            <a:endParaRPr lang="en-US"/>
          </a:p>
        </p:txBody>
      </p:sp>
    </p:spTree>
    <p:extLst>
      <p:ext uri="{BB962C8B-B14F-4D97-AF65-F5344CB8AC3E}">
        <p14:creationId xmlns:p14="http://schemas.microsoft.com/office/powerpoint/2010/main" val="340759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3</a:t>
            </a:fld>
            <a:endParaRPr lang="en-US"/>
          </a:p>
        </p:txBody>
      </p:sp>
    </p:spTree>
    <p:extLst>
      <p:ext uri="{BB962C8B-B14F-4D97-AF65-F5344CB8AC3E}">
        <p14:creationId xmlns:p14="http://schemas.microsoft.com/office/powerpoint/2010/main" val="391665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31</a:t>
            </a:fld>
            <a:endParaRPr lang="en-US"/>
          </a:p>
        </p:txBody>
      </p:sp>
    </p:spTree>
    <p:extLst>
      <p:ext uri="{BB962C8B-B14F-4D97-AF65-F5344CB8AC3E}">
        <p14:creationId xmlns:p14="http://schemas.microsoft.com/office/powerpoint/2010/main" val="2490660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33</a:t>
            </a:fld>
            <a:endParaRPr lang="en-US"/>
          </a:p>
        </p:txBody>
      </p:sp>
    </p:spTree>
    <p:extLst>
      <p:ext uri="{BB962C8B-B14F-4D97-AF65-F5344CB8AC3E}">
        <p14:creationId xmlns:p14="http://schemas.microsoft.com/office/powerpoint/2010/main" val="3577064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34</a:t>
            </a:fld>
            <a:endParaRPr lang="en-US"/>
          </a:p>
        </p:txBody>
      </p:sp>
    </p:spTree>
    <p:extLst>
      <p:ext uri="{BB962C8B-B14F-4D97-AF65-F5344CB8AC3E}">
        <p14:creationId xmlns:p14="http://schemas.microsoft.com/office/powerpoint/2010/main" val="366768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4</a:t>
            </a:fld>
            <a:endParaRPr lang="en-US"/>
          </a:p>
        </p:txBody>
      </p:sp>
    </p:spTree>
    <p:extLst>
      <p:ext uri="{BB962C8B-B14F-4D97-AF65-F5344CB8AC3E}">
        <p14:creationId xmlns:p14="http://schemas.microsoft.com/office/powerpoint/2010/main" val="239923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6</a:t>
            </a:fld>
            <a:endParaRPr lang="en-US"/>
          </a:p>
        </p:txBody>
      </p:sp>
    </p:spTree>
    <p:extLst>
      <p:ext uri="{BB962C8B-B14F-4D97-AF65-F5344CB8AC3E}">
        <p14:creationId xmlns:p14="http://schemas.microsoft.com/office/powerpoint/2010/main" val="14144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709613"/>
            <a:ext cx="6453187" cy="3630612"/>
          </a:xfrm>
        </p:spPr>
      </p:sp>
      <p:sp>
        <p:nvSpPr>
          <p:cNvPr id="3" name="Notes Placeholder 2"/>
          <p:cNvSpPr>
            <a:spLocks noGrp="1"/>
          </p:cNvSpPr>
          <p:nvPr>
            <p:ph type="body" idx="1"/>
          </p:nvPr>
        </p:nvSpPr>
        <p:spPr/>
        <p:txBody>
          <a:bodyPr/>
          <a:lstStyle/>
          <a:p>
            <a:endParaRPr lang="en-US" dirty="0">
              <a:cs typeface="Times New Roman"/>
            </a:endParaRPr>
          </a:p>
        </p:txBody>
      </p:sp>
      <p:sp>
        <p:nvSpPr>
          <p:cNvPr id="4" name="Slide Number Placeholder 3"/>
          <p:cNvSpPr>
            <a:spLocks noGrp="1"/>
          </p:cNvSpPr>
          <p:nvPr>
            <p:ph type="sldNum" sz="quarter" idx="10"/>
          </p:nvPr>
        </p:nvSpPr>
        <p:spPr/>
        <p:txBody>
          <a:bodyPr/>
          <a:lstStyle/>
          <a:p>
            <a:fld id="{E624774C-45BD-5D48-A302-8BD011B8744C}" type="slidenum">
              <a:rPr lang="en-US" smtClean="0"/>
              <a:pPr/>
              <a:t>7</a:t>
            </a:fld>
            <a:endParaRPr lang="en-US"/>
          </a:p>
        </p:txBody>
      </p:sp>
    </p:spTree>
    <p:extLst>
      <p:ext uri="{BB962C8B-B14F-4D97-AF65-F5344CB8AC3E}">
        <p14:creationId xmlns:p14="http://schemas.microsoft.com/office/powerpoint/2010/main" val="134733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4774C-45BD-5D48-A302-8BD011B8744C}" type="slidenum">
              <a:rPr lang="en-US" smtClean="0"/>
              <a:pPr/>
              <a:t>8</a:t>
            </a:fld>
            <a:endParaRPr lang="en-US"/>
          </a:p>
        </p:txBody>
      </p:sp>
    </p:spTree>
    <p:extLst>
      <p:ext uri="{BB962C8B-B14F-4D97-AF65-F5344CB8AC3E}">
        <p14:creationId xmlns:p14="http://schemas.microsoft.com/office/powerpoint/2010/main" val="129030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4774C-45BD-5D48-A302-8BD011B8744C}" type="slidenum">
              <a:rPr lang="en-US" smtClean="0"/>
              <a:pPr/>
              <a:t>9</a:t>
            </a:fld>
            <a:endParaRPr lang="en-US"/>
          </a:p>
        </p:txBody>
      </p:sp>
    </p:spTree>
    <p:extLst>
      <p:ext uri="{BB962C8B-B14F-4D97-AF65-F5344CB8AC3E}">
        <p14:creationId xmlns:p14="http://schemas.microsoft.com/office/powerpoint/2010/main" val="234793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624774C-45BD-5D48-A302-8BD011B8744C}" type="slidenum">
              <a:rPr lang="en-US"/>
              <a:pPr/>
              <a:t>10</a:t>
            </a:fld>
            <a:endParaRPr lang="en-US"/>
          </a:p>
        </p:txBody>
      </p:sp>
    </p:spTree>
    <p:extLst>
      <p:ext uri="{BB962C8B-B14F-4D97-AF65-F5344CB8AC3E}">
        <p14:creationId xmlns:p14="http://schemas.microsoft.com/office/powerpoint/2010/main" val="1554497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1365BF1-45B8-48DA-A4C3-FFE9E3538E94}"/>
              </a:ext>
            </a:extLst>
          </p:cNvPr>
          <p:cNvGrpSpPr/>
          <p:nvPr userDrawn="1"/>
        </p:nvGrpSpPr>
        <p:grpSpPr>
          <a:xfrm>
            <a:off x="0" y="-76200"/>
            <a:ext cx="12192000" cy="5943600"/>
            <a:chOff x="0" y="0"/>
            <a:chExt cx="12192000" cy="5943600"/>
          </a:xfrm>
        </p:grpSpPr>
        <p:pic>
          <p:nvPicPr>
            <p:cNvPr id="19" name="Picture 18" descr="Watermark.Light.RedBand.v4B.72.psd">
              <a:extLst>
                <a:ext uri="{FF2B5EF4-FFF2-40B4-BE49-F238E27FC236}">
                  <a16:creationId xmlns:a16="http://schemas.microsoft.com/office/drawing/2014/main" id="{6FC1F2BE-B96C-479B-98C0-004886CD64A3}"/>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20" name="Group 19">
              <a:extLst>
                <a:ext uri="{FF2B5EF4-FFF2-40B4-BE49-F238E27FC236}">
                  <a16:creationId xmlns:a16="http://schemas.microsoft.com/office/drawing/2014/main" id="{F7EE04CD-7379-45FF-8447-7378B261958F}"/>
                </a:ext>
              </a:extLst>
            </p:cNvPr>
            <p:cNvGrpSpPr/>
            <p:nvPr userDrawn="1"/>
          </p:nvGrpSpPr>
          <p:grpSpPr>
            <a:xfrm>
              <a:off x="990600" y="0"/>
              <a:ext cx="11201400" cy="5943600"/>
              <a:chOff x="990600" y="0"/>
              <a:chExt cx="11201400" cy="5943600"/>
            </a:xfrm>
          </p:grpSpPr>
          <p:pic>
            <p:nvPicPr>
              <p:cNvPr id="21" name="Picture 20" descr="Watermark.Light.RedBand.v4B.72.psd">
                <a:extLst>
                  <a:ext uri="{FF2B5EF4-FFF2-40B4-BE49-F238E27FC236}">
                    <a16:creationId xmlns:a16="http://schemas.microsoft.com/office/drawing/2014/main" id="{9814540D-CBAD-4E2D-8D06-03467A2636A4}"/>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22" name="Picture 21" descr="Watermark.Light.RedBand.v4B.72.psd">
                <a:extLst>
                  <a:ext uri="{FF2B5EF4-FFF2-40B4-BE49-F238E27FC236}">
                    <a16:creationId xmlns:a16="http://schemas.microsoft.com/office/drawing/2014/main" id="{C6D0E479-BE4E-4D9F-A488-CC052F93478B}"/>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23" name="Picture 22" descr="Daymark.RedBackground.1&quot;Strip.v.2.eps">
            <a:extLst>
              <a:ext uri="{FF2B5EF4-FFF2-40B4-BE49-F238E27FC236}">
                <a16:creationId xmlns:a16="http://schemas.microsoft.com/office/drawing/2014/main" id="{003A3BBA-5F7B-4ACA-8E2E-E2A727741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7" name="Text Placeholder 2"/>
          <p:cNvSpPr txBox="1">
            <a:spLocks/>
          </p:cNvSpPr>
          <p:nvPr/>
        </p:nvSpPr>
        <p:spPr bwMode="auto">
          <a:xfrm>
            <a:off x="203200" y="6091625"/>
            <a:ext cx="1524000" cy="597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marR="0" indent="0" algn="l" defTabSz="914400" rtl="0" eaLnBrk="1" fontAlgn="base" latinLnBrk="0" hangingPunct="1">
              <a:lnSpc>
                <a:spcPct val="100000"/>
              </a:lnSpc>
              <a:spcBef>
                <a:spcPts val="0"/>
              </a:spcBef>
              <a:spcAft>
                <a:spcPts val="0"/>
              </a:spcAft>
              <a:buClr>
                <a:srgbClr val="FF0000"/>
              </a:buClr>
              <a:buSzPct val="110000"/>
              <a:buFont typeface="Wingdings" charset="0"/>
              <a:buNone/>
              <a:tabLst/>
              <a:defRPr sz="1100" b="0" i="0" cap="all" baseline="0">
                <a:solidFill>
                  <a:schemeClr val="tx2">
                    <a:lumMod val="65000"/>
                    <a:lumOff val="35000"/>
                  </a:schemeClr>
                </a:solidFill>
                <a:latin typeface="+mn-lt"/>
                <a:ea typeface="+mn-ea"/>
                <a:cs typeface="+mn-cs"/>
              </a:defRPr>
            </a:lvl1pPr>
            <a:lvl2pPr marL="457200" indent="0" algn="l" rtl="0" fontAlgn="base">
              <a:spcBef>
                <a:spcPct val="20000"/>
              </a:spcBef>
              <a:spcAft>
                <a:spcPct val="0"/>
              </a:spcAft>
              <a:buClr>
                <a:srgbClr val="D70D17"/>
              </a:buClr>
              <a:buSzPct val="110000"/>
              <a:buFont typeface="Wingdings" charset="0"/>
              <a:buNone/>
              <a:defRPr sz="2000" b="1">
                <a:solidFill>
                  <a:schemeClr val="bg2">
                    <a:lumMod val="50000"/>
                  </a:schemeClr>
                </a:solidFill>
                <a:latin typeface="+mn-lt"/>
                <a:ea typeface="+mn-ea"/>
              </a:defRPr>
            </a:lvl2pPr>
            <a:lvl3pPr marL="914400" indent="0" algn="l" rtl="0" fontAlgn="base">
              <a:spcBef>
                <a:spcPct val="20000"/>
              </a:spcBef>
              <a:spcAft>
                <a:spcPct val="0"/>
              </a:spcAft>
              <a:buClr>
                <a:srgbClr val="D70D17"/>
              </a:buClr>
              <a:buSzPct val="110000"/>
              <a:buFont typeface="Wingdings" charset="0"/>
              <a:buNone/>
              <a:defRPr sz="1800" b="1">
                <a:solidFill>
                  <a:schemeClr val="bg2">
                    <a:lumMod val="50000"/>
                  </a:schemeClr>
                </a:solidFill>
                <a:latin typeface="+mn-lt"/>
                <a:ea typeface="+mn-ea"/>
              </a:defRPr>
            </a:lvl3pPr>
            <a:lvl4pPr marL="13716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4pPr>
            <a:lvl5pPr marL="18288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5pPr>
            <a:lvl6pPr marL="22860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6pPr>
            <a:lvl7pPr marL="27432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7pPr>
            <a:lvl8pPr marL="32004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8pPr>
            <a:lvl9pPr marL="36576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9pPr>
          </a:lstStyle>
          <a:p>
            <a:pPr algn="r">
              <a:lnSpc>
                <a:spcPct val="80000"/>
              </a:lnSpc>
              <a:spcAft>
                <a:spcPts val="400"/>
              </a:spcAft>
            </a:pPr>
            <a:r>
              <a:rPr lang="en-US" sz="1100">
                <a:solidFill>
                  <a:schemeClr val="tx2"/>
                </a:solidFill>
                <a:latin typeface="Calibri"/>
                <a:cs typeface="Calibri"/>
              </a:rPr>
              <a:t>Prepared By:</a:t>
            </a:r>
          </a:p>
          <a:p>
            <a:pPr algn="r">
              <a:lnSpc>
                <a:spcPct val="80000"/>
              </a:lnSpc>
              <a:spcAft>
                <a:spcPts val="400"/>
              </a:spcAft>
            </a:pPr>
            <a:r>
              <a:rPr lang="en-US" sz="1100">
                <a:solidFill>
                  <a:schemeClr val="tx2"/>
                </a:solidFill>
                <a:latin typeface="Calibri"/>
                <a:cs typeface="Calibri"/>
              </a:rPr>
              <a:t>Prepared For:</a:t>
            </a:r>
          </a:p>
          <a:p>
            <a:pPr algn="r">
              <a:lnSpc>
                <a:spcPct val="80000"/>
              </a:lnSpc>
              <a:spcAft>
                <a:spcPts val="400"/>
              </a:spcAft>
            </a:pPr>
            <a:r>
              <a:rPr lang="en-US" sz="1100">
                <a:solidFill>
                  <a:schemeClr val="tx2"/>
                </a:solidFill>
                <a:latin typeface="Calibri"/>
                <a:cs typeface="Calibri"/>
              </a:rPr>
              <a:t>Date:</a:t>
            </a:r>
          </a:p>
        </p:txBody>
      </p:sp>
      <p:sp>
        <p:nvSpPr>
          <p:cNvPr id="13" name="Text Placeholder 13"/>
          <p:cNvSpPr>
            <a:spLocks noGrp="1"/>
          </p:cNvSpPr>
          <p:nvPr>
            <p:ph type="body" sz="quarter" idx="12"/>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25"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a:ln w="18415" cmpd="sng">
                  <a:noFill/>
                  <a:prstDash val="solid"/>
                </a:ln>
                <a:solidFill>
                  <a:schemeClr val="bg1">
                    <a:alpha val="60000"/>
                  </a:schemeClr>
                </a:solidFill>
                <a:latin typeface="Calibri"/>
                <a:cs typeface="Calibri"/>
              </a:rPr>
              <a:t>Subtitle</a:t>
            </a:r>
            <a:endParaRPr lang="en-US"/>
          </a:p>
        </p:txBody>
      </p:sp>
      <p:sp>
        <p:nvSpPr>
          <p:cNvPr id="5" name="Text Placeholder 4"/>
          <p:cNvSpPr>
            <a:spLocks noGrp="1"/>
          </p:cNvSpPr>
          <p:nvPr>
            <p:ph type="body" sz="quarter" idx="15" hasCustomPrompt="1"/>
          </p:nvPr>
        </p:nvSpPr>
        <p:spPr>
          <a:xfrm>
            <a:off x="1727200" y="6109604"/>
            <a:ext cx="4876800" cy="169277"/>
          </a:xfrm>
          <a:prstGeom prst="rect">
            <a:avLst/>
          </a:prstGeom>
        </p:spPr>
        <p:txBody>
          <a:bodyPr lIns="0" tIns="0" rIns="0" bIns="0">
            <a:noAutofit/>
          </a:bodyPr>
          <a:lstStyle>
            <a:lvl1pPr marL="0" indent="0">
              <a:buNone/>
              <a:defRPr sz="1100"/>
            </a:lvl1pPr>
          </a:lstStyle>
          <a:p>
            <a:pPr lvl="0"/>
            <a:r>
              <a:rPr lang="en-US"/>
              <a:t>NAME</a:t>
            </a:r>
          </a:p>
        </p:txBody>
      </p:sp>
      <p:sp>
        <p:nvSpPr>
          <p:cNvPr id="14" name="Text Placeholder 4"/>
          <p:cNvSpPr>
            <a:spLocks noGrp="1"/>
          </p:cNvSpPr>
          <p:nvPr>
            <p:ph type="body" sz="quarter" idx="16" hasCustomPrompt="1"/>
          </p:nvPr>
        </p:nvSpPr>
        <p:spPr>
          <a:xfrm>
            <a:off x="1727200" y="6292484"/>
            <a:ext cx="4876800" cy="169277"/>
          </a:xfrm>
          <a:prstGeom prst="rect">
            <a:avLst/>
          </a:prstGeom>
        </p:spPr>
        <p:txBody>
          <a:bodyPr lIns="0" tIns="0" rIns="0" bIns="0">
            <a:noAutofit/>
          </a:bodyPr>
          <a:lstStyle>
            <a:lvl1pPr marL="0" indent="0">
              <a:buNone/>
              <a:defRPr sz="1100"/>
            </a:lvl1pPr>
          </a:lstStyle>
          <a:p>
            <a:pPr lvl="0"/>
            <a:r>
              <a:rPr lang="en-US"/>
              <a:t>FOR</a:t>
            </a:r>
          </a:p>
        </p:txBody>
      </p:sp>
      <p:sp>
        <p:nvSpPr>
          <p:cNvPr id="10" name="Text Placeholder 4">
            <a:extLst>
              <a:ext uri="{FF2B5EF4-FFF2-40B4-BE49-F238E27FC236}">
                <a16:creationId xmlns:a16="http://schemas.microsoft.com/office/drawing/2014/main" id="{425E1C34-FDE4-4122-A88B-EE970238D185}"/>
              </a:ext>
            </a:extLst>
          </p:cNvPr>
          <p:cNvSpPr>
            <a:spLocks noGrp="1"/>
          </p:cNvSpPr>
          <p:nvPr>
            <p:ph type="body" sz="quarter" idx="17" hasCustomPrompt="1"/>
          </p:nvPr>
        </p:nvSpPr>
        <p:spPr>
          <a:xfrm>
            <a:off x="1727200" y="6477001"/>
            <a:ext cx="4876800" cy="169277"/>
          </a:xfrm>
          <a:prstGeom prst="rect">
            <a:avLst/>
          </a:prstGeom>
        </p:spPr>
        <p:txBody>
          <a:bodyPr lIns="0" tIns="0" rIns="0" bIns="0">
            <a:noAutofit/>
          </a:bodyPr>
          <a:lstStyle>
            <a:lvl1pPr marL="0" indent="0">
              <a:buNone/>
              <a:defRPr sz="1100" cap="all" baseline="0"/>
            </a:lvl1pPr>
          </a:lstStyle>
          <a:p>
            <a:pPr lvl="0"/>
            <a:r>
              <a:rPr lang="en-US" cap="all" baseline="0"/>
              <a:t>DATE</a:t>
            </a:r>
            <a:endParaRPr lang="en-US"/>
          </a:p>
        </p:txBody>
      </p:sp>
      <p:pic>
        <p:nvPicPr>
          <p:cNvPr id="12" name="Picture 11">
            <a:extLst>
              <a:ext uri="{FF2B5EF4-FFF2-40B4-BE49-F238E27FC236}">
                <a16:creationId xmlns:a16="http://schemas.microsoft.com/office/drawing/2014/main" id="{99593050-98AA-4286-BAA0-385D00DF37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3369300801"/>
      </p:ext>
    </p:extLst>
  </p:cSld>
  <p:clrMapOvr>
    <a:masterClrMapping/>
  </p:clrMapOvr>
  <p:hf hdr="0" ftr="0"/>
  <p:extLst>
    <p:ext uri="{DCECCB84-F9BA-43D5-87BE-67443E8EF086}">
      <p15:sldGuideLst xmlns:p15="http://schemas.microsoft.com/office/powerpoint/2012/main">
        <p15:guide id="1" orient="horz" pos="39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2600">
                <a:solidFill>
                  <a:schemeClr val="tx2"/>
                </a:solidFill>
              </a:defRPr>
            </a:lvl1pPr>
            <a:lvl2pPr marL="667512" indent="-285750">
              <a:buClr>
                <a:srgbClr val="D70D17"/>
              </a:buClr>
              <a:buSzPct val="130000"/>
              <a:buFont typeface="Calibri" panose="020F0502020204030204" pitchFamily="34" charset="0"/>
              <a:buChar char="‐"/>
              <a:defRPr sz="2200">
                <a:solidFill>
                  <a:schemeClr val="tx2"/>
                </a:solidFill>
              </a:defRPr>
            </a:lvl2pPr>
            <a:lvl3pPr marL="886968" indent="-228600">
              <a:buClr>
                <a:srgbClr val="D70D17"/>
              </a:buClr>
              <a:buFont typeface="Arial" panose="020B0604020202020204" pitchFamily="34" charset="0"/>
              <a:buChar char="•"/>
              <a:defRPr sz="2000">
                <a:solidFill>
                  <a:schemeClr val="tx2"/>
                </a:solidFill>
              </a:defRPr>
            </a:lvl3pPr>
            <a:lvl4pPr marL="1143000" indent="-228600">
              <a:buClr>
                <a:srgbClr val="D70D17"/>
              </a:buClr>
              <a:buSzPct val="90000"/>
              <a:buFont typeface="Wingdings" panose="05000000000000000000" pitchFamily="2" charset="2"/>
              <a:buChar char="§"/>
              <a:defRPr sz="1800">
                <a:solidFill>
                  <a:schemeClr val="tx2"/>
                </a:solidFill>
              </a:defRPr>
            </a:lvl4pPr>
            <a:lvl5pPr>
              <a:buClr>
                <a:srgbClr val="D70D17"/>
              </a:buCl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809398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A5CA78-9790-4CBA-B0C6-9D46C09A4BF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0" t="4646" r="40" b="33855"/>
          <a:stretch/>
        </p:blipFill>
        <p:spPr>
          <a:xfrm>
            <a:off x="-4829" y="3108992"/>
            <a:ext cx="12192000" cy="3749008"/>
          </a:xfrm>
          <a:prstGeom prst="rect">
            <a:avLst/>
          </a:prstGeom>
        </p:spPr>
      </p:pic>
      <p:pic>
        <p:nvPicPr>
          <p:cNvPr id="21" name="Graphic 20">
            <a:extLst>
              <a:ext uri="{FF2B5EF4-FFF2-40B4-BE49-F238E27FC236}">
                <a16:creationId xmlns:a16="http://schemas.microsoft.com/office/drawing/2014/main" id="{7BFF61F5-3CCE-4646-B503-A631792BC8B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659" y="2932707"/>
            <a:ext cx="12201659" cy="1847448"/>
          </a:xfrm>
          <a:prstGeom prst="rect">
            <a:avLst/>
          </a:prstGeom>
        </p:spPr>
      </p:pic>
      <p:sp>
        <p:nvSpPr>
          <p:cNvPr id="7" name="Snip Single Corner Rectangle 9"/>
          <p:cNvSpPr/>
          <p:nvPr/>
        </p:nvSpPr>
        <p:spPr>
          <a:xfrm>
            <a:off x="-23027" y="1580590"/>
            <a:ext cx="12215027" cy="1617044"/>
          </a:xfrm>
          <a:prstGeom prst="rect">
            <a:avLst/>
          </a:prstGeom>
          <a:solidFill>
            <a:srgbClr val="02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74974F4B-A3C4-4903-8B0C-C726394A59CC}"/>
              </a:ext>
            </a:extLst>
          </p:cNvPr>
          <p:cNvSpPr txBox="1"/>
          <p:nvPr/>
        </p:nvSpPr>
        <p:spPr>
          <a:xfrm>
            <a:off x="10447491" y="2194324"/>
            <a:ext cx="2711356" cy="1477328"/>
          </a:xfrm>
          <a:prstGeom prst="rect">
            <a:avLst/>
          </a:prstGeom>
          <a:noFill/>
        </p:spPr>
        <p:txBody>
          <a:bodyPr wrap="square" rtlCol="0">
            <a:spAutoFit/>
          </a:bodyPr>
          <a:lstStyle/>
          <a:p>
            <a:r>
              <a:rPr lang="en-US" sz="9000" b="1">
                <a:solidFill>
                  <a:srgbClr val="EAAA00">
                    <a:alpha val="70000"/>
                  </a:srgbClr>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05599" y="68831"/>
            <a:ext cx="5097571" cy="1420371"/>
          </a:xfrm>
          <a:prstGeom prst="rect">
            <a:avLst/>
          </a:prstGeom>
        </p:spPr>
      </p:pic>
    </p:spTree>
    <p:extLst>
      <p:ext uri="{BB962C8B-B14F-4D97-AF65-F5344CB8AC3E}">
        <p14:creationId xmlns:p14="http://schemas.microsoft.com/office/powerpoint/2010/main" val="406060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F65191B-B954-4DF5-A85D-0CCFCE0A6898}"/>
              </a:ext>
            </a:extLst>
          </p:cNvPr>
          <p:cNvSpPr>
            <a:spLocks noGrp="1"/>
          </p:cNvSpPr>
          <p:nvPr>
            <p:ph type="title"/>
          </p:nvPr>
        </p:nvSpPr>
        <p:spPr>
          <a:xfrm>
            <a:off x="0" y="2189490"/>
            <a:ext cx="10515600" cy="1325563"/>
          </a:xfrm>
          <a:prstGeom prst="rect">
            <a:avLst/>
          </a:prstGeom>
          <a:noFill/>
        </p:spPr>
        <p:txBody>
          <a:bodyPr anchor="ctr"/>
          <a:lstStyle>
            <a:lvl1pPr marL="342900">
              <a:defRPr sz="3000" b="1" cap="all" baseline="0">
                <a:solidFill>
                  <a:srgbClr val="5E6167"/>
                </a:solidFill>
                <a:latin typeface="Helvetica Condensed"/>
                <a:ea typeface="Helvetica Neue" panose="02000206000000020004" pitchFamily="2"/>
              </a:defRPr>
            </a:lvl1pPr>
          </a:lstStyle>
          <a:p>
            <a:r>
              <a:rPr lang="en-US"/>
              <a:t>Click to edit Master title style</a:t>
            </a:r>
            <a:endParaRPr lang="en-US" sz="330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81866"/>
            <a:ext cx="12192000" cy="1858022"/>
          </a:xfrm>
          <a:prstGeom prst="rect">
            <a:avLst/>
          </a:prstGeom>
        </p:spPr>
      </p:pic>
    </p:spTree>
    <p:extLst>
      <p:ext uri="{BB962C8B-B14F-4D97-AF65-F5344CB8AC3E}">
        <p14:creationId xmlns:p14="http://schemas.microsoft.com/office/powerpoint/2010/main" val="275170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30"/>
            <a:ext cx="10515600" cy="4036859"/>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8"/>
            <a:ext cx="27432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a:p>
        </p:txBody>
      </p:sp>
      <p:sp>
        <p:nvSpPr>
          <p:cNvPr id="10" name="Rectangle 9">
            <a:extLst>
              <a:ext uri="{FF2B5EF4-FFF2-40B4-BE49-F238E27FC236}">
                <a16:creationId xmlns:a16="http://schemas.microsoft.com/office/drawing/2014/main" id="{076BE4EF-8F58-4F57-9962-2D1CA77EF315}"/>
              </a:ext>
            </a:extLst>
          </p:cNvPr>
          <p:cNvSpPr/>
          <p:nvPr/>
        </p:nvSpPr>
        <p:spPr>
          <a:xfrm>
            <a:off x="10491721" y="351027"/>
            <a:ext cx="299113" cy="9144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FF5E215-8255-461D-8077-22091968DC62}"/>
              </a:ext>
            </a:extLst>
          </p:cNvPr>
          <p:cNvSpPr/>
          <p:nvPr/>
        </p:nvSpPr>
        <p:spPr>
          <a:xfrm>
            <a:off x="10918214" y="351027"/>
            <a:ext cx="1273791" cy="9144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8386343-AEC6-49FB-97C2-EE2B9847D7D0}"/>
              </a:ext>
            </a:extLst>
          </p:cNvPr>
          <p:cNvSpPr/>
          <p:nvPr/>
        </p:nvSpPr>
        <p:spPr>
          <a:xfrm>
            <a:off x="-16794" y="351027"/>
            <a:ext cx="10381132" cy="914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6794" y="351027"/>
            <a:ext cx="10381132" cy="914400"/>
          </a:xfrm>
          <a:prstGeom prst="rect">
            <a:avLst/>
          </a:prstGeom>
          <a:noFill/>
        </p:spPr>
        <p:txBody>
          <a:bodyPr anchor="ctr"/>
          <a:lstStyle>
            <a:lvl1pPr marL="342900">
              <a:defRPr>
                <a:solidFill>
                  <a:schemeClr val="bg1"/>
                </a:solidFill>
                <a:latin typeface="Helvetica Condensed"/>
              </a:defRPr>
            </a:lvl1pPr>
          </a:lstStyle>
          <a:p>
            <a:r>
              <a:rPr lang="en-US"/>
              <a:t>Click to edit Master title style</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1193" y="6006952"/>
            <a:ext cx="2582008" cy="719517"/>
          </a:xfrm>
          <a:prstGeom prst="rect">
            <a:avLst/>
          </a:prstGeom>
        </p:spPr>
      </p:pic>
    </p:spTree>
    <p:extLst>
      <p:ext uri="{BB962C8B-B14F-4D97-AF65-F5344CB8AC3E}">
        <p14:creationId xmlns:p14="http://schemas.microsoft.com/office/powerpoint/2010/main" val="1269333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12192000" cy="534526"/>
          </a:xfrm>
          <a:prstGeom prst="rect">
            <a:avLst/>
          </a:prstGeom>
          <a:solidFill>
            <a:srgbClr val="ACA39A"/>
          </a:solidFill>
        </p:spPr>
        <p:txBody>
          <a:bodyPr anchor="ctr">
            <a:noAutofit/>
          </a:bodyPr>
          <a:lstStyle>
            <a:lvl1pPr marL="342900">
              <a:defRPr sz="2100">
                <a:solidFill>
                  <a:schemeClr val="bg1"/>
                </a:solidFill>
                <a:latin typeface="Helvetica Condensed"/>
              </a:defRPr>
            </a:lvl1pPr>
          </a:lstStyle>
          <a:p>
            <a:r>
              <a:rPr lang="en-US"/>
              <a:t>Click to edit Master title style</a:t>
            </a:r>
          </a:p>
        </p:txBody>
      </p:sp>
      <p:sp>
        <p:nvSpPr>
          <p:cNvPr id="3" name="Content Placeholder 2"/>
          <p:cNvSpPr>
            <a:spLocks noGrp="1"/>
          </p:cNvSpPr>
          <p:nvPr>
            <p:ph idx="1"/>
          </p:nvPr>
        </p:nvSpPr>
        <p:spPr>
          <a:xfrm>
            <a:off x="838200" y="1054511"/>
            <a:ext cx="10515600" cy="4807974"/>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8"/>
            <a:ext cx="2743200" cy="365125"/>
          </a:xfrm>
          <a:prstGeom prst="rect">
            <a:avLst/>
          </a:prstGeom>
        </p:spPr>
        <p:txBody>
          <a:bodyPr/>
          <a:lstStyle/>
          <a:p>
            <a:fld id="{E65E9491-949D-4373-B855-1966587A43AC}" type="slidenum">
              <a:rPr lang="en-US" smtClean="0"/>
              <a:t>‹#›</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1193" y="6006952"/>
            <a:ext cx="2658208" cy="719517"/>
          </a:xfrm>
          <a:prstGeom prst="rect">
            <a:avLst/>
          </a:prstGeom>
        </p:spPr>
      </p:pic>
    </p:spTree>
    <p:extLst>
      <p:ext uri="{BB962C8B-B14F-4D97-AF65-F5344CB8AC3E}">
        <p14:creationId xmlns:p14="http://schemas.microsoft.com/office/powerpoint/2010/main" val="3370105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E6C8F52-04E8-4D7C-A68E-675DB0D92670}"/>
              </a:ext>
            </a:extLst>
          </p:cNvPr>
          <p:cNvSpPr>
            <a:spLocks noGrp="1"/>
          </p:cNvSpPr>
          <p:nvPr>
            <p:ph type="title" hasCustomPrompt="1"/>
          </p:nvPr>
        </p:nvSpPr>
        <p:spPr>
          <a:xfrm>
            <a:off x="0" y="2012225"/>
            <a:ext cx="10515600" cy="1325563"/>
          </a:xfrm>
          <a:prstGeom prst="rect">
            <a:avLst/>
          </a:prstGeom>
          <a:solidFill>
            <a:schemeClr val="bg1"/>
          </a:solidFill>
        </p:spPr>
        <p:txBody>
          <a:bodyPr anchor="ctr"/>
          <a:lstStyle>
            <a:lvl1pPr marL="342900">
              <a:defRPr b="1">
                <a:solidFill>
                  <a:schemeClr val="tx1"/>
                </a:solidFill>
                <a:latin typeface="Helvetica Condensed"/>
                <a:ea typeface="Helvetica Neue" panose="02000206000000020004" pitchFamily="2"/>
              </a:defRPr>
            </a:lvl1pPr>
          </a:lstStyle>
          <a:p>
            <a:r>
              <a:rPr lang="en-US" sz="3300"/>
              <a:t>THANK YOU</a:t>
            </a:r>
          </a:p>
        </p:txBody>
      </p:sp>
      <p:pic>
        <p:nvPicPr>
          <p:cNvPr id="11" name="Picture 10">
            <a:extLst>
              <a:ext uri="{FF2B5EF4-FFF2-40B4-BE49-F238E27FC236}">
                <a16:creationId xmlns:a16="http://schemas.microsoft.com/office/drawing/2014/main" id="{43BC8910-01EB-4556-906A-02D2456B684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989" t="180" r="22647" b="24148"/>
          <a:stretch/>
        </p:blipFill>
        <p:spPr>
          <a:xfrm>
            <a:off x="-23027" y="0"/>
            <a:ext cx="12210197" cy="6858000"/>
          </a:xfrm>
          <a:prstGeom prst="rect">
            <a:avLst/>
          </a:prstGeom>
        </p:spPr>
      </p:pic>
      <p:sp>
        <p:nvSpPr>
          <p:cNvPr id="13" name="Title 4">
            <a:extLst>
              <a:ext uri="{FF2B5EF4-FFF2-40B4-BE49-F238E27FC236}">
                <a16:creationId xmlns:a16="http://schemas.microsoft.com/office/drawing/2014/main" id="{6FA77AE4-2AAB-4D73-BE9F-A43A9DED57AA}"/>
              </a:ext>
            </a:extLst>
          </p:cNvPr>
          <p:cNvSpPr txBox="1">
            <a:spLocks/>
          </p:cNvSpPr>
          <p:nvPr userDrawn="1"/>
        </p:nvSpPr>
        <p:spPr>
          <a:xfrm>
            <a:off x="-50883" y="2232825"/>
            <a:ext cx="12242883" cy="132556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lvl="0" algn="l"/>
            <a:r>
              <a:rPr lang="en-US" sz="3300" b="1">
                <a:solidFill>
                  <a:srgbClr val="5E6167"/>
                </a:solidFill>
                <a:latin typeface="Helvetica Condensed"/>
              </a:rPr>
              <a:t>THANK YOU</a:t>
            </a:r>
          </a:p>
        </p:txBody>
      </p:sp>
      <p:sp>
        <p:nvSpPr>
          <p:cNvPr id="16" name="TextBox 15">
            <a:extLst>
              <a:ext uri="{FF2B5EF4-FFF2-40B4-BE49-F238E27FC236}">
                <a16:creationId xmlns:a16="http://schemas.microsoft.com/office/drawing/2014/main" id="{4A231B3E-4DE8-4F50-9967-6356C7C679CC}"/>
              </a:ext>
            </a:extLst>
          </p:cNvPr>
          <p:cNvSpPr txBox="1"/>
          <p:nvPr/>
        </p:nvSpPr>
        <p:spPr>
          <a:xfrm>
            <a:off x="10447491" y="2570220"/>
            <a:ext cx="2711356" cy="1477328"/>
          </a:xfrm>
          <a:prstGeom prst="rect">
            <a:avLst/>
          </a:prstGeom>
          <a:noFill/>
        </p:spPr>
        <p:txBody>
          <a:bodyPr wrap="square" rtlCol="0">
            <a:spAutoFit/>
          </a:bodyPr>
          <a:lstStyle/>
          <a:p>
            <a:r>
              <a:rPr lang="en-US" sz="9000" b="1">
                <a:solidFill>
                  <a:srgbClr val="EAAA00">
                    <a:alpha val="7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75308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10600" y="6356358"/>
            <a:ext cx="27432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a:p>
        </p:txBody>
      </p:sp>
    </p:spTree>
    <p:extLst>
      <p:ext uri="{BB962C8B-B14F-4D97-AF65-F5344CB8AC3E}">
        <p14:creationId xmlns:p14="http://schemas.microsoft.com/office/powerpoint/2010/main" val="724848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1950">
                <a:solidFill>
                  <a:schemeClr val="tx2"/>
                </a:solidFill>
              </a:defRPr>
            </a:lvl1pPr>
            <a:lvl2pPr marL="500634" indent="-214313">
              <a:buClr>
                <a:srgbClr val="D70D17"/>
              </a:buClr>
              <a:buSzPct val="130000"/>
              <a:buFont typeface="Calibri" panose="020F0502020204030204" pitchFamily="34" charset="0"/>
              <a:buChar char="‐"/>
              <a:defRPr sz="1650">
                <a:solidFill>
                  <a:schemeClr val="tx2"/>
                </a:solidFill>
              </a:defRPr>
            </a:lvl2pPr>
            <a:lvl3pPr marL="665226" indent="-171450">
              <a:buClr>
                <a:srgbClr val="D70D17"/>
              </a:buClr>
              <a:buFont typeface="Arial" panose="020B0604020202020204" pitchFamily="34" charset="0"/>
              <a:buChar char="•"/>
              <a:defRPr sz="1500">
                <a:solidFill>
                  <a:schemeClr val="tx2"/>
                </a:solidFill>
              </a:defRPr>
            </a:lvl3pPr>
            <a:lvl4pPr marL="857250" indent="-171450">
              <a:buClr>
                <a:srgbClr val="D70D17"/>
              </a:buClr>
              <a:buSzPct val="90000"/>
              <a:buFont typeface="Wingdings" panose="05000000000000000000" pitchFamily="2" charset="2"/>
              <a:buChar char="§"/>
              <a:defRPr sz="1350">
                <a:solidFill>
                  <a:schemeClr val="tx2"/>
                </a:solidFill>
              </a:defRPr>
            </a:lvl4pPr>
            <a:lvl5pPr>
              <a:buClr>
                <a:srgbClr val="D70D17"/>
              </a:buClr>
              <a:defRPr sz="1200">
                <a:solidFill>
                  <a:schemeClr val="tx2"/>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03054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just Da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4FB004B-7D66-44D3-90EE-010FC1A317C4}"/>
              </a:ext>
            </a:extLst>
          </p:cNvPr>
          <p:cNvGrpSpPr/>
          <p:nvPr userDrawn="1"/>
        </p:nvGrpSpPr>
        <p:grpSpPr>
          <a:xfrm>
            <a:off x="0" y="0"/>
            <a:ext cx="12192000" cy="5943600"/>
            <a:chOff x="0" y="0"/>
            <a:chExt cx="12192000" cy="5943600"/>
          </a:xfrm>
        </p:grpSpPr>
        <p:pic>
          <p:nvPicPr>
            <p:cNvPr id="12" name="Picture 11" descr="Watermark.Light.RedBand.v4B.72.psd">
              <a:extLst>
                <a:ext uri="{FF2B5EF4-FFF2-40B4-BE49-F238E27FC236}">
                  <a16:creationId xmlns:a16="http://schemas.microsoft.com/office/drawing/2014/main" id="{4EEA7E21-6E16-40BA-8ECF-4075594AFCC1}"/>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13" name="Group 12">
              <a:extLst>
                <a:ext uri="{FF2B5EF4-FFF2-40B4-BE49-F238E27FC236}">
                  <a16:creationId xmlns:a16="http://schemas.microsoft.com/office/drawing/2014/main" id="{293CE8B7-9F7C-4F0E-984E-0CE56FB1FE67}"/>
                </a:ext>
              </a:extLst>
            </p:cNvPr>
            <p:cNvGrpSpPr/>
            <p:nvPr userDrawn="1"/>
          </p:nvGrpSpPr>
          <p:grpSpPr>
            <a:xfrm>
              <a:off x="990600" y="0"/>
              <a:ext cx="11201400" cy="5943600"/>
              <a:chOff x="990600" y="0"/>
              <a:chExt cx="11201400" cy="5943600"/>
            </a:xfrm>
          </p:grpSpPr>
          <p:pic>
            <p:nvPicPr>
              <p:cNvPr id="15" name="Picture 14" descr="Watermark.Light.RedBand.v4B.72.psd">
                <a:extLst>
                  <a:ext uri="{FF2B5EF4-FFF2-40B4-BE49-F238E27FC236}">
                    <a16:creationId xmlns:a16="http://schemas.microsoft.com/office/drawing/2014/main" id="{3BFB6D69-6F54-4762-8AD2-17257D366963}"/>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17" name="Picture 16" descr="Watermark.Light.RedBand.v4B.72.psd">
                <a:extLst>
                  <a:ext uri="{FF2B5EF4-FFF2-40B4-BE49-F238E27FC236}">
                    <a16:creationId xmlns:a16="http://schemas.microsoft.com/office/drawing/2014/main" id="{B4C95EE2-1BA2-4E67-8356-D2476758DA07}"/>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18" name="Picture 17" descr="Daymark.RedBackground.1&quot;Strip.v.2.eps">
            <a:extLst>
              <a:ext uri="{FF2B5EF4-FFF2-40B4-BE49-F238E27FC236}">
                <a16:creationId xmlns:a16="http://schemas.microsoft.com/office/drawing/2014/main" id="{D8F90BD4-9AFC-4611-886F-FCC9B26F8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4" name="Text Placeholder 13"/>
          <p:cNvSpPr>
            <a:spLocks noGrp="1"/>
          </p:cNvSpPr>
          <p:nvPr>
            <p:ph type="body" sz="quarter" idx="10"/>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16" name="Date Placeholder 15"/>
          <p:cNvSpPr>
            <a:spLocks noGrp="1"/>
          </p:cNvSpPr>
          <p:nvPr>
            <p:ph type="dt" sz="half" idx="11"/>
          </p:nvPr>
        </p:nvSpPr>
        <p:spPr>
          <a:xfrm>
            <a:off x="609600" y="6400801"/>
            <a:ext cx="2844800" cy="169277"/>
          </a:xfrm>
          <a:prstGeom prst="rect">
            <a:avLst/>
          </a:prstGeom>
        </p:spPr>
        <p:txBody>
          <a:bodyPr/>
          <a:lstStyle>
            <a:lvl1pPr algn="l">
              <a:defRPr sz="1000" b="0">
                <a:solidFill>
                  <a:schemeClr val="tx2"/>
                </a:solidFill>
                <a:latin typeface="+mn-lt"/>
              </a:defRPr>
            </a:lvl1pPr>
          </a:lstStyle>
          <a:p>
            <a:fld id="{C54354E6-954B-3E4D-ABB1-C19DB4D69E5A}" type="datetime4">
              <a:rPr lang="en-US" smtClean="0"/>
              <a:pPr/>
              <a:t>June 1, 2022</a:t>
            </a:fld>
            <a:endParaRPr lang="en-US"/>
          </a:p>
        </p:txBody>
      </p:sp>
      <p:sp>
        <p:nvSpPr>
          <p:cNvPr id="19"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a:ln w="18415" cmpd="sng">
                  <a:noFill/>
                  <a:prstDash val="solid"/>
                </a:ln>
                <a:solidFill>
                  <a:schemeClr val="bg1">
                    <a:alpha val="60000"/>
                  </a:schemeClr>
                </a:solidFill>
                <a:latin typeface="Calibri"/>
                <a:cs typeface="Calibri"/>
              </a:rPr>
              <a:t>Subtitle</a:t>
            </a:r>
            <a:endParaRPr lang="en-US"/>
          </a:p>
        </p:txBody>
      </p:sp>
      <p:pic>
        <p:nvPicPr>
          <p:cNvPr id="11" name="Picture 10">
            <a:extLst>
              <a:ext uri="{FF2B5EF4-FFF2-40B4-BE49-F238E27FC236}">
                <a16:creationId xmlns:a16="http://schemas.microsoft.com/office/drawing/2014/main" id="{0F7700E7-D00D-47C0-A57A-BEF6050C51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2303463995"/>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2600">
                <a:solidFill>
                  <a:schemeClr val="tx2"/>
                </a:solidFill>
              </a:defRPr>
            </a:lvl1pPr>
            <a:lvl2pPr marL="667512" indent="-285750">
              <a:buClr>
                <a:srgbClr val="D70D17"/>
              </a:buClr>
              <a:buSzPct val="130000"/>
              <a:buFont typeface="Calibri" panose="020F0502020204030204" pitchFamily="34" charset="0"/>
              <a:buChar char="‐"/>
              <a:defRPr sz="2200">
                <a:solidFill>
                  <a:schemeClr val="tx2"/>
                </a:solidFill>
              </a:defRPr>
            </a:lvl2pPr>
            <a:lvl3pPr marL="886968" indent="-228600">
              <a:buClr>
                <a:srgbClr val="D70D17"/>
              </a:buClr>
              <a:buFont typeface="Arial" panose="020B0604020202020204" pitchFamily="34" charset="0"/>
              <a:buChar char="•"/>
              <a:defRPr sz="2000">
                <a:solidFill>
                  <a:schemeClr val="tx2"/>
                </a:solidFill>
              </a:defRPr>
            </a:lvl3pPr>
            <a:lvl4pPr marL="1143000" indent="-228600">
              <a:buClr>
                <a:srgbClr val="D70D17"/>
              </a:buClr>
              <a:buSzPct val="90000"/>
              <a:buFont typeface="Wingdings" panose="05000000000000000000" pitchFamily="2" charset="2"/>
              <a:buChar char="§"/>
              <a:defRPr sz="1800">
                <a:solidFill>
                  <a:schemeClr val="tx2"/>
                </a:solidFill>
              </a:defRPr>
            </a:lvl4pPr>
            <a:lvl5pPr>
              <a:buClr>
                <a:srgbClr val="D70D17"/>
              </a:buCl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80939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6F7A-8B0D-44B9-B7A5-878F94602746}"/>
              </a:ext>
            </a:extLst>
          </p:cNvPr>
          <p:cNvSpPr>
            <a:spLocks noGrp="1"/>
          </p:cNvSpPr>
          <p:nvPr>
            <p:ph type="title" hasCustomPrompt="1"/>
          </p:nvPr>
        </p:nvSpPr>
        <p:spPr>
          <a:xfrm>
            <a:off x="0" y="1"/>
            <a:ext cx="11633200" cy="918224"/>
          </a:xfrm>
        </p:spPr>
        <p:txBody>
          <a:bodyPr anchor="t"/>
          <a:lstStyle>
            <a:lvl1pPr>
              <a:defRPr sz="2000" i="1"/>
            </a:lvl1pPr>
          </a:lstStyle>
          <a:p>
            <a:r>
              <a:rPr lang="en-US" i="1"/>
              <a:t>Project Prequalification</a:t>
            </a:r>
            <a:br>
              <a:rPr lang="en-US" i="1"/>
            </a:br>
            <a:r>
              <a:rPr lang="en-US" sz="3600" i="1"/>
              <a:t>Enter Slide Title</a:t>
            </a:r>
            <a:endParaRPr lang="en-US"/>
          </a:p>
        </p:txBody>
      </p:sp>
      <p:sp>
        <p:nvSpPr>
          <p:cNvPr id="3" name="Slide Number Placeholder 2">
            <a:extLst>
              <a:ext uri="{FF2B5EF4-FFF2-40B4-BE49-F238E27FC236}">
                <a16:creationId xmlns:a16="http://schemas.microsoft.com/office/drawing/2014/main" id="{97605DCF-01B1-4376-8DB0-980E431989F9}"/>
              </a:ext>
            </a:extLst>
          </p:cNvPr>
          <p:cNvSpPr>
            <a:spLocks noGrp="1"/>
          </p:cNvSpPr>
          <p:nvPr>
            <p:ph type="sldNum" sz="quarter" idx="10"/>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50061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0" y="2133600"/>
            <a:ext cx="9652000" cy="3810000"/>
          </a:xfrm>
          <a:prstGeom prst="rect">
            <a:avLst/>
          </a:prstGeom>
        </p:spPr>
        <p:txBody>
          <a:bodyPr/>
          <a:lstStyle>
            <a:lvl1pPr marL="320040" indent="-320040">
              <a:defRPr sz="2200">
                <a:solidFill>
                  <a:schemeClr val="tx2"/>
                </a:solidFill>
              </a:defRPr>
            </a:lvl1pPr>
            <a:lvl2pPr marL="548640" indent="-228600">
              <a:buSzPct val="120000"/>
              <a:buFont typeface="Calibri" panose="020F0502020204030204" pitchFamily="34" charset="0"/>
              <a:buChar char="‐"/>
              <a:defRPr sz="2000">
                <a:solidFill>
                  <a:schemeClr val="tx2"/>
                </a:solidFill>
              </a:defRPr>
            </a:lvl2pPr>
            <a:lvl3pPr marL="777240" indent="-228600">
              <a:buFont typeface="Arial" panose="020B0604020202020204" pitchFamily="34" charset="0"/>
              <a:buChar char="•"/>
              <a:defRPr sz="1800">
                <a:solidFill>
                  <a:schemeClr val="tx2"/>
                </a:solidFill>
              </a:defRPr>
            </a:lvl3pPr>
            <a:lvl4pPr marL="1005840">
              <a:buClr>
                <a:schemeClr val="accent1"/>
              </a:buClr>
              <a:buSzPct val="90000"/>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10" name="Text Placeholder 2"/>
          <p:cNvSpPr>
            <a:spLocks noGrp="1"/>
          </p:cNvSpPr>
          <p:nvPr>
            <p:ph type="body" idx="10"/>
          </p:nvPr>
        </p:nvSpPr>
        <p:spPr>
          <a:xfrm>
            <a:off x="558800" y="1244130"/>
            <a:ext cx="8483600" cy="639762"/>
          </a:xfrm>
          <a:prstGeom prst="rect">
            <a:avLst/>
          </a:prstGeom>
        </p:spPr>
        <p:txBody>
          <a:bodyPr anchor="ct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78681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1524000"/>
            <a:ext cx="5386917" cy="4495801"/>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193368" y="1524000"/>
            <a:ext cx="5389033" cy="4495801"/>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70853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3250"/>
            <a:ext cx="5386917"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233250"/>
            <a:ext cx="5389033"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96414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2511328205"/>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066800"/>
            <a:ext cx="7315200" cy="3938587"/>
          </a:xfrm>
          <a:prstGeom prst="rect">
            <a:avLst/>
          </a:prstGeo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562600"/>
            <a:ext cx="7315200" cy="609600"/>
          </a:xfrm>
          <a:prstGeom prst="rect">
            <a:avLst/>
          </a:prstGeom>
        </p:spPr>
        <p:txBody>
          <a:bodyPr/>
          <a:lstStyle>
            <a:lvl1pPr marL="0" indent="0" algn="ctr">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64548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aymark.RedBackground.1&quot;Strip.v.2.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0" name="Rectangle 6"/>
          <p:cNvSpPr>
            <a:spLocks noGrp="1" noChangeArrowheads="1"/>
          </p:cNvSpPr>
          <p:nvPr>
            <p:ph type="title"/>
          </p:nvPr>
        </p:nvSpPr>
        <p:spPr bwMode="auto">
          <a:xfrm>
            <a:off x="558800" y="152401"/>
            <a:ext cx="11074400" cy="765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Slide Number Placeholder 2"/>
          <p:cNvSpPr>
            <a:spLocks noGrp="1"/>
          </p:cNvSpPr>
          <p:nvPr>
            <p:ph type="sldNum" sz="quarter" idx="4"/>
          </p:nvPr>
        </p:nvSpPr>
        <p:spPr>
          <a:xfrm>
            <a:off x="304800" y="6296225"/>
            <a:ext cx="711200" cy="349250"/>
          </a:xfrm>
          <a:prstGeom prst="rect">
            <a:avLst/>
          </a:prstGeom>
        </p:spPr>
        <p:txBody>
          <a:bodyPr vert="horz" lIns="91440" tIns="45720" rIns="91440" bIns="45720" rtlCol="0" anchor="ctr"/>
          <a:lstStyle>
            <a:lvl1pPr algn="ctr">
              <a:defRPr sz="1100" b="0">
                <a:solidFill>
                  <a:schemeClr val="tx2"/>
                </a:solidFill>
                <a:latin typeface="+mn-lt"/>
              </a:defRPr>
            </a:lvl1pPr>
          </a:lstStyle>
          <a:p>
            <a:fld id="{31C790AD-FA6F-AC4B-8DD5-8F16113E1AE2}" type="slidenum">
              <a:rPr lang="en-US" smtClean="0"/>
              <a:pPr/>
              <a:t>‹#›</a:t>
            </a:fld>
            <a:endParaRPr lang="en-US"/>
          </a:p>
        </p:txBody>
      </p:sp>
      <p:pic>
        <p:nvPicPr>
          <p:cNvPr id="8" name="Picture 7" descr="Daymark.RedBackground.1&quot;Strip.v.2.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pic>
        <p:nvPicPr>
          <p:cNvPr id="12" name="Picture 11" descr="Daymark.RedBackground.1&quot;Strip.v.2.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1" name="TextBox 10">
            <a:extLst>
              <a:ext uri="{FF2B5EF4-FFF2-40B4-BE49-F238E27FC236}">
                <a16:creationId xmlns:a16="http://schemas.microsoft.com/office/drawing/2014/main" id="{BD0E8706-2000-4EFA-8DE7-8A4AD92E09BE}"/>
              </a:ext>
            </a:extLst>
          </p:cNvPr>
          <p:cNvSpPr txBox="1"/>
          <p:nvPr userDrawn="1"/>
        </p:nvSpPr>
        <p:spPr bwMode="auto">
          <a:xfrm>
            <a:off x="1209893" y="6369861"/>
            <a:ext cx="2377574" cy="231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l">
              <a:lnSpc>
                <a:spcPct val="80000"/>
              </a:lnSpc>
              <a:spcAft>
                <a:spcPts val="400"/>
              </a:spcAft>
            </a:pPr>
            <a:r>
              <a:rPr lang="en-US" sz="1100" b="0" dirty="0">
                <a:solidFill>
                  <a:srgbClr val="595959"/>
                </a:solidFill>
                <a:latin typeface="+mn-lt"/>
                <a:cs typeface="Calibri"/>
              </a:rPr>
              <a:t>© 2022 Daymark Energy Advisors, Inc.</a:t>
            </a:r>
          </a:p>
        </p:txBody>
      </p:sp>
      <p:pic>
        <p:nvPicPr>
          <p:cNvPr id="17" name="Picture 16">
            <a:extLst>
              <a:ext uri="{FF2B5EF4-FFF2-40B4-BE49-F238E27FC236}">
                <a16:creationId xmlns:a16="http://schemas.microsoft.com/office/drawing/2014/main" id="{E6B0F39E-E5E5-457E-8B43-F473E5970B7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5969811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14" r:id="rId3"/>
    <p:sldLayoutId id="2147483822" r:id="rId4"/>
    <p:sldLayoutId id="2147483813" r:id="rId5"/>
    <p:sldLayoutId id="2147483821" r:id="rId6"/>
    <p:sldLayoutId id="2147483815" r:id="rId7"/>
    <p:sldLayoutId id="2147483816" r:id="rId8"/>
    <p:sldLayoutId id="2147483818" r:id="rId9"/>
  </p:sldLayoutIdLst>
  <p:hf hdr="0" ftr="0"/>
  <p:txStyles>
    <p:titleStyle>
      <a:lvl1pPr algn="l" rtl="0" eaLnBrk="1" fontAlgn="base" hangingPunct="1">
        <a:spcBef>
          <a:spcPct val="0"/>
        </a:spcBef>
        <a:spcAft>
          <a:spcPct val="0"/>
        </a:spcAft>
        <a:defRPr sz="2800" b="1" i="0">
          <a:solidFill>
            <a:schemeClr val="bg1"/>
          </a:solidFill>
          <a:latin typeface="Calibri"/>
          <a:ea typeface="+mj-ea"/>
          <a:cs typeface="Calibri"/>
        </a:defRPr>
      </a:lvl1pPr>
      <a:lvl2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aymark.RedBackground.1&quot;Strip.v.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0" name="Rectangle 6"/>
          <p:cNvSpPr>
            <a:spLocks noGrp="1" noChangeArrowheads="1"/>
          </p:cNvSpPr>
          <p:nvPr>
            <p:ph type="title"/>
          </p:nvPr>
        </p:nvSpPr>
        <p:spPr bwMode="auto">
          <a:xfrm>
            <a:off x="558800" y="152401"/>
            <a:ext cx="11074400" cy="765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Slide Number Placeholder 2"/>
          <p:cNvSpPr>
            <a:spLocks noGrp="1"/>
          </p:cNvSpPr>
          <p:nvPr>
            <p:ph type="sldNum" sz="quarter" idx="4"/>
          </p:nvPr>
        </p:nvSpPr>
        <p:spPr>
          <a:xfrm>
            <a:off x="304800" y="6296225"/>
            <a:ext cx="711200" cy="349250"/>
          </a:xfrm>
          <a:prstGeom prst="rect">
            <a:avLst/>
          </a:prstGeom>
        </p:spPr>
        <p:txBody>
          <a:bodyPr vert="horz" lIns="91440" tIns="45720" rIns="91440" bIns="45720" rtlCol="0" anchor="ctr"/>
          <a:lstStyle>
            <a:lvl1pPr algn="ctr">
              <a:defRPr sz="1100" b="0">
                <a:solidFill>
                  <a:schemeClr val="tx2"/>
                </a:solidFill>
                <a:latin typeface="+mn-lt"/>
              </a:defRPr>
            </a:lvl1pPr>
          </a:lstStyle>
          <a:p>
            <a:fld id="{31C790AD-FA6F-AC4B-8DD5-8F16113E1AE2}" type="slidenum">
              <a:rPr lang="en-US" smtClean="0"/>
              <a:pPr/>
              <a:t>‹#›</a:t>
            </a:fld>
            <a:endParaRPr lang="en-US"/>
          </a:p>
        </p:txBody>
      </p:sp>
      <p:pic>
        <p:nvPicPr>
          <p:cNvPr id="8" name="Picture 7" descr="Daymark.RedBackground.1&quot;Strip.v.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pic>
        <p:nvPicPr>
          <p:cNvPr id="12" name="Picture 11" descr="Daymark.RedBackground.1&quot;Strip.v.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1" name="TextBox 10">
            <a:extLst>
              <a:ext uri="{FF2B5EF4-FFF2-40B4-BE49-F238E27FC236}">
                <a16:creationId xmlns:a16="http://schemas.microsoft.com/office/drawing/2014/main" id="{BD0E8706-2000-4EFA-8DE7-8A4AD92E09BE}"/>
              </a:ext>
            </a:extLst>
          </p:cNvPr>
          <p:cNvSpPr txBox="1"/>
          <p:nvPr userDrawn="1"/>
        </p:nvSpPr>
        <p:spPr bwMode="auto">
          <a:xfrm>
            <a:off x="1209893" y="6369861"/>
            <a:ext cx="2377574" cy="231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l">
              <a:lnSpc>
                <a:spcPct val="80000"/>
              </a:lnSpc>
              <a:spcAft>
                <a:spcPts val="400"/>
              </a:spcAft>
            </a:pPr>
            <a:r>
              <a:rPr lang="en-US" sz="1100" b="0">
                <a:solidFill>
                  <a:srgbClr val="595959"/>
                </a:solidFill>
                <a:latin typeface="+mn-lt"/>
                <a:cs typeface="Calibri"/>
              </a:rPr>
              <a:t>© 2021 Daymark Energy Advisors, Inc.</a:t>
            </a:r>
          </a:p>
        </p:txBody>
      </p:sp>
      <p:pic>
        <p:nvPicPr>
          <p:cNvPr id="17" name="Picture 16">
            <a:extLst>
              <a:ext uri="{FF2B5EF4-FFF2-40B4-BE49-F238E27FC236}">
                <a16:creationId xmlns:a16="http://schemas.microsoft.com/office/drawing/2014/main" id="{E6B0F39E-E5E5-457E-8B43-F473E5970B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59698113"/>
      </p:ext>
    </p:extLst>
  </p:cSld>
  <p:clrMap bg1="lt1" tx1="dk1" bg2="lt2" tx2="dk2" accent1="accent1" accent2="accent2" accent3="accent3" accent4="accent4" accent5="accent5" accent6="accent6" hlink="hlink" folHlink="folHlink"/>
  <p:sldLayoutIdLst>
    <p:sldLayoutId id="2147483825" r:id="rId1"/>
  </p:sldLayoutIdLst>
  <p:hf hdr="0" ftr="0"/>
  <p:txStyles>
    <p:titleStyle>
      <a:lvl1pPr algn="l" rtl="0" eaLnBrk="1" fontAlgn="base" hangingPunct="1">
        <a:spcBef>
          <a:spcPct val="0"/>
        </a:spcBef>
        <a:spcAft>
          <a:spcPct val="0"/>
        </a:spcAft>
        <a:defRPr sz="2800" b="1" i="0">
          <a:solidFill>
            <a:schemeClr val="bg1"/>
          </a:solidFill>
          <a:latin typeface="Calibri"/>
          <a:ea typeface="+mj-ea"/>
          <a:cs typeface="Calibri"/>
        </a:defRPr>
      </a:lvl1pPr>
      <a:lvl2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10600" y="6356358"/>
            <a:ext cx="27432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a:p>
        </p:txBody>
      </p:sp>
    </p:spTree>
    <p:extLst>
      <p:ext uri="{BB962C8B-B14F-4D97-AF65-F5344CB8AC3E}">
        <p14:creationId xmlns:p14="http://schemas.microsoft.com/office/powerpoint/2010/main" val="179914815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publicaccess.bpu.state.nj.us/CaseSummary.aspx?case_id=2110814"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nj.gov/bpu/pdf/publicnotice/Updated%20-%20Solar%20Siting%20Stakeholder%20Meeting%20Notice%20Approved%20with%20Straw%2020220419.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urldefense.proofpoint.com/v2/url?u=https-3A__support.zoom.us_hc_en-2Dus_articles_205566129&amp;d=DwMFAw&amp;c=euGZstcaTDllvimEN8b7jXrwqOf-v5A_CdpgnVfiiMM&amp;r=4FnXcIATCXPOIG3YU8SlwlhxADGJql8juds5bdUr6Ko&amp;m=cDKN625O4SAmyugbQtiQftCYkN2hF3DkpkNSwKA4vI4&amp;s=uE8RXErfc5MOlle-ROOCtq-72DfS-Xa832coW26S-P8&amp;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microsoft.com/office/2018/10/relationships/comments" Target="../comments/modernComment_257_DB2400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nj.gov/bpu/newsroom/public/"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3.png"/><Relationship Id="rId1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3263" y="1668087"/>
            <a:ext cx="10140139" cy="14465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charset="0"/>
                <a:ea typeface="ＭＳ Ｐゴシック" charset="0"/>
                <a:cs typeface="+mn-cs"/>
              </a:rPr>
              <a:t>Competitive Solar Incentive (CSI) Program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charset="0"/>
                <a:ea typeface="ＭＳ Ｐゴシック" charset="0"/>
                <a:cs typeface="+mn-cs"/>
              </a:rPr>
              <a:t>Stakeholder Meeting #3</a:t>
            </a:r>
          </a:p>
        </p:txBody>
      </p:sp>
      <p:sp>
        <p:nvSpPr>
          <p:cNvPr id="4" name="TextBox 3"/>
          <p:cNvSpPr txBox="1"/>
          <p:nvPr/>
        </p:nvSpPr>
        <p:spPr>
          <a:xfrm>
            <a:off x="1823259" y="3374967"/>
            <a:ext cx="33528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charset="0"/>
                <a:ea typeface="ＭＳ Ｐゴシック" charset="0"/>
                <a:cs typeface="+mn-cs"/>
              </a:rPr>
              <a:t>June</a:t>
            </a:r>
            <a:r>
              <a:rPr kumimoji="0" lang="en-US" sz="2400" i="0" u="none" strike="noStrike" kern="1200" cap="none" spc="0" normalizeH="0" noProof="0" dirty="0">
                <a:ln>
                  <a:noFill/>
                </a:ln>
                <a:solidFill>
                  <a:prstClr val="black"/>
                </a:solidFill>
                <a:effectLst/>
                <a:uLnTx/>
                <a:uFillTx/>
                <a:latin typeface="Calibri" charset="0"/>
                <a:ea typeface="ＭＳ Ｐゴシック" charset="0"/>
                <a:cs typeface="+mn-cs"/>
              </a:rPr>
              <a:t> 1</a:t>
            </a:r>
            <a:r>
              <a:rPr kumimoji="0" lang="en-US" sz="2400" i="0" u="none" strike="noStrike" kern="1200" cap="none" spc="0" normalizeH="0" baseline="0" noProof="0" dirty="0">
                <a:ln>
                  <a:noFill/>
                </a:ln>
                <a:solidFill>
                  <a:prstClr val="black"/>
                </a:solidFill>
                <a:effectLst/>
                <a:uLnTx/>
                <a:uFillTx/>
                <a:latin typeface="Calibri" charset="0"/>
                <a:ea typeface="ＭＳ Ｐゴシック" charset="0"/>
                <a:cs typeface="+mn-cs"/>
              </a:rPr>
              <a:t>, 2022</a:t>
            </a:r>
          </a:p>
        </p:txBody>
      </p:sp>
    </p:spTree>
    <p:extLst>
      <p:ext uri="{BB962C8B-B14F-4D97-AF65-F5344CB8AC3E}">
        <p14:creationId xmlns:p14="http://schemas.microsoft.com/office/powerpoint/2010/main" val="93689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t>Key themes from November stakeholder comments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fld id="{31C790AD-FA6F-AC4B-8DD5-8F16113E1AE2}" type="slidenum">
              <a:rPr lang="en-US" smtClean="0"/>
              <a:pPr/>
              <a:t>10</a:t>
            </a:fld>
            <a:endParaRPr lang="en-US"/>
          </a:p>
        </p:txBody>
      </p:sp>
      <p:sp>
        <p:nvSpPr>
          <p:cNvPr id="7" name="Content Placeholder 6">
            <a:extLst>
              <a:ext uri="{FF2B5EF4-FFF2-40B4-BE49-F238E27FC236}">
                <a16:creationId xmlns:a16="http://schemas.microsoft.com/office/drawing/2014/main" id="{ED94E014-6DDA-42AA-A6AB-E2C96A7E26D8}"/>
              </a:ext>
            </a:extLst>
          </p:cNvPr>
          <p:cNvSpPr>
            <a:spLocks noGrp="1"/>
          </p:cNvSpPr>
          <p:nvPr>
            <p:ph sz="half" idx="1"/>
          </p:nvPr>
        </p:nvSpPr>
        <p:spPr>
          <a:xfrm>
            <a:off x="685800" y="1400840"/>
            <a:ext cx="7696200" cy="4999960"/>
          </a:xfrm>
        </p:spPr>
        <p:txBody>
          <a:bodyPr lIns="91440" tIns="45720" rIns="91440" bIns="45720" anchor="t"/>
          <a:lstStyle/>
          <a:p>
            <a:r>
              <a:rPr lang="en-US" dirty="0"/>
              <a:t>Uncertainty for grid supply projects in the PJM queue</a:t>
            </a:r>
          </a:p>
          <a:p>
            <a:r>
              <a:rPr lang="en-US" dirty="0"/>
              <a:t>Element of tradeoff regarding queue stage:</a:t>
            </a:r>
          </a:p>
          <a:p>
            <a:pPr marL="667385" lvl="1"/>
            <a:r>
              <a:rPr lang="en-US" dirty="0"/>
              <a:t>Advanced stage (e.g. completed Facilities Study) → </a:t>
            </a:r>
            <a:br>
              <a:rPr lang="en-US" dirty="0"/>
            </a:br>
            <a:r>
              <a:rPr lang="en-US" dirty="0"/>
              <a:t>high degree of certainty regarding interconnection costs and remaining timeline</a:t>
            </a:r>
          </a:p>
          <a:p>
            <a:pPr marL="667385" lvl="1"/>
            <a:r>
              <a:rPr lang="en-US" dirty="0"/>
              <a:t>However, reaching such a stage could take several years and large deposits to PJM</a:t>
            </a:r>
          </a:p>
          <a:p>
            <a:r>
              <a:rPr lang="en-US" dirty="0"/>
              <a:t>Developers indicated that the earlier the incentive can be provided, the more value to projects navigating interconnection</a:t>
            </a:r>
          </a:p>
          <a:p>
            <a:r>
              <a:rPr lang="en-US" dirty="0"/>
              <a:t>Site control as a possible maturity benchmark</a:t>
            </a:r>
          </a:p>
          <a:p>
            <a:pPr marL="0" indent="0">
              <a:buNone/>
            </a:pPr>
            <a:endParaRPr lang="en-US" dirty="0"/>
          </a:p>
        </p:txBody>
      </p:sp>
      <p:pic>
        <p:nvPicPr>
          <p:cNvPr id="5" name="Picture 4" descr="Businesswoman at whiteboard leading meeting in conference room">
            <a:extLst>
              <a:ext uri="{FF2B5EF4-FFF2-40B4-BE49-F238E27FC236}">
                <a16:creationId xmlns:a16="http://schemas.microsoft.com/office/drawing/2014/main" id="{5BF831DB-7007-4E7D-BB05-5EFF129E7DA2}"/>
              </a:ext>
            </a:extLst>
          </p:cNvPr>
          <p:cNvPicPr>
            <a:picLocks noChangeAspect="1"/>
          </p:cNvPicPr>
          <p:nvPr/>
        </p:nvPicPr>
        <p:blipFill>
          <a:blip r:embed="rId3"/>
          <a:srcRect/>
          <a:stretch/>
        </p:blipFill>
        <p:spPr>
          <a:xfrm>
            <a:off x="8382000" y="1066800"/>
            <a:ext cx="3713356" cy="3094257"/>
          </a:xfrm>
          <a:prstGeom prst="ellipse">
            <a:avLst/>
          </a:prstGeom>
        </p:spPr>
      </p:pic>
    </p:spTree>
    <p:extLst>
      <p:ext uri="{BB962C8B-B14F-4D97-AF65-F5344CB8AC3E}">
        <p14:creationId xmlns:p14="http://schemas.microsoft.com/office/powerpoint/2010/main" val="84570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t>Key themes from November stakeholder comments (2)</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fld id="{31C790AD-FA6F-AC4B-8DD5-8F16113E1AE2}" type="slidenum">
              <a:rPr lang="en-US" smtClean="0"/>
              <a:pPr/>
              <a:t>11</a:t>
            </a:fld>
            <a:endParaRPr lang="en-US"/>
          </a:p>
        </p:txBody>
      </p:sp>
      <p:sp>
        <p:nvSpPr>
          <p:cNvPr id="7" name="Content Placeholder 6">
            <a:extLst>
              <a:ext uri="{FF2B5EF4-FFF2-40B4-BE49-F238E27FC236}">
                <a16:creationId xmlns:a16="http://schemas.microsoft.com/office/drawing/2014/main" id="{ED94E014-6DDA-42AA-A6AB-E2C96A7E26D8}"/>
              </a:ext>
            </a:extLst>
          </p:cNvPr>
          <p:cNvSpPr>
            <a:spLocks noGrp="1"/>
          </p:cNvSpPr>
          <p:nvPr>
            <p:ph sz="half" idx="1"/>
          </p:nvPr>
        </p:nvSpPr>
        <p:spPr>
          <a:xfrm>
            <a:off x="685800" y="1400840"/>
            <a:ext cx="7696200" cy="4999960"/>
          </a:xfrm>
        </p:spPr>
        <p:txBody>
          <a:bodyPr/>
          <a:lstStyle/>
          <a:p>
            <a:r>
              <a:rPr lang="en-US" dirty="0"/>
              <a:t>Pre-qualification for net metered projects: </a:t>
            </a:r>
          </a:p>
          <a:p>
            <a:pPr lvl="1"/>
            <a:r>
              <a:rPr lang="en-US" dirty="0"/>
              <a:t>Letter of intent with host location or </a:t>
            </a:r>
          </a:p>
          <a:p>
            <a:pPr lvl="1"/>
            <a:r>
              <a:rPr lang="en-US" dirty="0"/>
              <a:t>Part 1 interconnection agreement with EDC</a:t>
            </a:r>
          </a:p>
          <a:p>
            <a:r>
              <a:rPr lang="en-US" dirty="0"/>
              <a:t>Bid participation fees: highly mixed feedback</a:t>
            </a:r>
          </a:p>
          <a:p>
            <a:pPr lvl="1"/>
            <a:r>
              <a:rPr lang="en-US" dirty="0"/>
              <a:t>Useful in discouraging speculative projects, but in excess could hurt development</a:t>
            </a:r>
          </a:p>
          <a:p>
            <a:r>
              <a:rPr lang="en-US" dirty="0"/>
              <a:t>Two years from SREC-II award to COD was regarded as appropriate, potentially longer for contaminated land projects</a:t>
            </a:r>
          </a:p>
          <a:p>
            <a:pPr marL="0" indent="0">
              <a:buNone/>
            </a:pPr>
            <a:endParaRPr lang="en-US" dirty="0"/>
          </a:p>
        </p:txBody>
      </p:sp>
      <p:pic>
        <p:nvPicPr>
          <p:cNvPr id="5" name="Picture 4" descr="Businesswoman at whiteboard leading meeting in conference room">
            <a:extLst>
              <a:ext uri="{FF2B5EF4-FFF2-40B4-BE49-F238E27FC236}">
                <a16:creationId xmlns:a16="http://schemas.microsoft.com/office/drawing/2014/main" id="{5BF831DB-7007-4E7D-BB05-5EFF129E7DA2}"/>
              </a:ext>
            </a:extLst>
          </p:cNvPr>
          <p:cNvPicPr>
            <a:picLocks noChangeAspect="1"/>
          </p:cNvPicPr>
          <p:nvPr/>
        </p:nvPicPr>
        <p:blipFill>
          <a:blip r:embed="rId3"/>
          <a:srcRect/>
          <a:stretch/>
        </p:blipFill>
        <p:spPr>
          <a:xfrm>
            <a:off x="8382000" y="1066800"/>
            <a:ext cx="3713356" cy="3094257"/>
          </a:xfrm>
          <a:prstGeom prst="ellipse">
            <a:avLst/>
          </a:prstGeom>
        </p:spPr>
      </p:pic>
    </p:spTree>
    <p:extLst>
      <p:ext uri="{BB962C8B-B14F-4D97-AF65-F5344CB8AC3E}">
        <p14:creationId xmlns:p14="http://schemas.microsoft.com/office/powerpoint/2010/main" val="154988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549440-813E-0B42-FEE9-97C870A88E60}"/>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43053633-144F-E1C5-0ADD-2BAB5C09E887}"/>
              </a:ext>
            </a:extLst>
          </p:cNvPr>
          <p:cNvSpPr>
            <a:spLocks noGrp="1"/>
          </p:cNvSpPr>
          <p:nvPr>
            <p:ph type="body" sz="quarter" idx="16"/>
          </p:nvPr>
        </p:nvSpPr>
        <p:spPr/>
        <p:txBody>
          <a:bodyPr/>
          <a:lstStyle/>
          <a:p>
            <a:endParaRPr lang="en-US"/>
          </a:p>
        </p:txBody>
      </p:sp>
      <p:sp>
        <p:nvSpPr>
          <p:cNvPr id="6" name="Text Placeholder 5">
            <a:extLst>
              <a:ext uri="{FF2B5EF4-FFF2-40B4-BE49-F238E27FC236}">
                <a16:creationId xmlns:a16="http://schemas.microsoft.com/office/drawing/2014/main" id="{88B0A40C-FEBF-19E4-6DF3-1D738B17AED5}"/>
              </a:ext>
            </a:extLst>
          </p:cNvPr>
          <p:cNvSpPr>
            <a:spLocks noGrp="1"/>
          </p:cNvSpPr>
          <p:nvPr>
            <p:ph type="body" sz="quarter" idx="17"/>
          </p:nvPr>
        </p:nvSpPr>
        <p:spPr/>
        <p:txBody>
          <a:bodyPr/>
          <a:lstStyle/>
          <a:p>
            <a:endParaRPr lang="en-US"/>
          </a:p>
        </p:txBody>
      </p:sp>
      <p:sp>
        <p:nvSpPr>
          <p:cNvPr id="7" name="Rectangle 6">
            <a:extLst>
              <a:ext uri="{FF2B5EF4-FFF2-40B4-BE49-F238E27FC236}">
                <a16:creationId xmlns:a16="http://schemas.microsoft.com/office/drawing/2014/main" id="{0BCCF2F9-5E45-8634-AF2F-4B12FE006C12}"/>
              </a:ext>
            </a:extLst>
          </p:cNvPr>
          <p:cNvSpPr/>
          <p:nvPr/>
        </p:nvSpPr>
        <p:spPr bwMode="auto">
          <a:xfrm>
            <a:off x="533400" y="5943600"/>
            <a:ext cx="6400800" cy="8382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 name="Text Placeholder 8">
            <a:extLst>
              <a:ext uri="{FF2B5EF4-FFF2-40B4-BE49-F238E27FC236}">
                <a16:creationId xmlns:a16="http://schemas.microsoft.com/office/drawing/2014/main" id="{328E4DDF-8F29-4DFD-8A95-35276FCBEFDB}"/>
              </a:ext>
            </a:extLst>
          </p:cNvPr>
          <p:cNvSpPr>
            <a:spLocks noGrp="1"/>
          </p:cNvSpPr>
          <p:nvPr>
            <p:ph type="body" sz="quarter" idx="12"/>
          </p:nvPr>
        </p:nvSpPr>
        <p:spPr/>
        <p:txBody>
          <a:bodyPr/>
          <a:lstStyle/>
          <a:p>
            <a:r>
              <a:rPr lang="en-US"/>
              <a:t>Project Prequalification Recommendations</a:t>
            </a:r>
          </a:p>
        </p:txBody>
      </p:sp>
    </p:spTree>
    <p:extLst>
      <p:ext uri="{BB962C8B-B14F-4D97-AF65-F5344CB8AC3E}">
        <p14:creationId xmlns:p14="http://schemas.microsoft.com/office/powerpoint/2010/main" val="239470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sz="half" idx="1"/>
          </p:nvPr>
        </p:nvSpPr>
        <p:spPr>
          <a:xfrm>
            <a:off x="914400" y="1371600"/>
            <a:ext cx="10185400" cy="2362200"/>
          </a:xfrm>
          <a:solidFill>
            <a:schemeClr val="tx1">
              <a:lumMod val="20000"/>
              <a:lumOff val="80000"/>
            </a:schemeClr>
          </a:solidFill>
        </p:spPr>
        <p:txBody>
          <a:bodyPr/>
          <a:lstStyle/>
          <a:p>
            <a:pPr marL="0" indent="0">
              <a:buNone/>
            </a:pPr>
            <a:r>
              <a:rPr lang="en-US" sz="2000" i="1" dirty="0"/>
              <a:t>“At the end of each bidding round, the board shall:</a:t>
            </a:r>
          </a:p>
          <a:p>
            <a:pPr marL="0" indent="0">
              <a:buNone/>
            </a:pPr>
            <a:r>
              <a:rPr lang="en-US" sz="2000" i="1" dirty="0"/>
              <a:t>(1) rank all bids received based on the bid price, or, pursuant to subsection b. of this section, based on the bid price within each category;</a:t>
            </a:r>
          </a:p>
          <a:p>
            <a:pPr marL="0" indent="0">
              <a:buNone/>
            </a:pPr>
            <a:r>
              <a:rPr lang="en-US" sz="2000" i="1" dirty="0"/>
              <a:t>(2) select bids in ranked order, up to the procurement budget set by the board, or, pursuant to subsection b. of this section, the procurement budget of each category;”</a:t>
            </a:r>
          </a:p>
          <a:p>
            <a:pPr marL="0" indent="0">
              <a:buNone/>
            </a:pPr>
            <a:r>
              <a:rPr lang="en-US" sz="2000" dirty="0"/>
              <a:t>	P.L. 2021 c.169 (NJ Solar Act of 2021)</a:t>
            </a: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t>Project Prequalification Recommendations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fld id="{31C790AD-FA6F-AC4B-8DD5-8F16113E1AE2}" type="slidenum">
              <a:rPr lang="en-US" smtClean="0"/>
              <a:pPr/>
              <a:t>13</a:t>
            </a:fld>
            <a:endParaRPr lang="en-US"/>
          </a:p>
        </p:txBody>
      </p:sp>
      <p:sp>
        <p:nvSpPr>
          <p:cNvPr id="5" name="Content Placeholder 1">
            <a:extLst>
              <a:ext uri="{FF2B5EF4-FFF2-40B4-BE49-F238E27FC236}">
                <a16:creationId xmlns:a16="http://schemas.microsoft.com/office/drawing/2014/main" id="{9664E6F6-61ED-41B2-8456-843486AC266C}"/>
              </a:ext>
            </a:extLst>
          </p:cNvPr>
          <p:cNvSpPr txBox="1">
            <a:spLocks/>
          </p:cNvSpPr>
          <p:nvPr/>
        </p:nvSpPr>
        <p:spPr>
          <a:xfrm>
            <a:off x="1523999" y="4451350"/>
            <a:ext cx="9551639" cy="577850"/>
          </a:xfrm>
          <a:prstGeom prst="rect">
            <a:avLst/>
          </a:prstGeom>
          <a:noFill/>
        </p:spPr>
        <p:txBody>
          <a:bodyPr lIns="91440" tIns="45720" rIns="91440" bIns="45720" anchor="t"/>
          <a:lstStyle>
            <a:lvl1pPr marL="342900" indent="-342900" algn="l" rtl="0" eaLnBrk="1" fontAlgn="base" hangingPunct="1">
              <a:spcBef>
                <a:spcPct val="20000"/>
              </a:spcBef>
              <a:spcAft>
                <a:spcPct val="0"/>
              </a:spcAft>
              <a:buClr>
                <a:srgbClr val="D70D17"/>
              </a:buClr>
              <a:buSzPct val="110000"/>
              <a:buFont typeface="Wingdings" charset="0"/>
              <a:buChar char="§"/>
              <a:defRPr sz="2600" b="0" i="0">
                <a:solidFill>
                  <a:schemeClr val="tx2"/>
                </a:solidFill>
                <a:latin typeface="Calibri"/>
                <a:ea typeface="+mn-ea"/>
                <a:cs typeface="Calibri"/>
              </a:defRPr>
            </a:lvl1pPr>
            <a:lvl2pPr marL="667512" indent="-285750" algn="l" rtl="0" eaLnBrk="1" fontAlgn="base" hangingPunct="1">
              <a:spcBef>
                <a:spcPct val="20000"/>
              </a:spcBef>
              <a:spcAft>
                <a:spcPct val="0"/>
              </a:spcAft>
              <a:buClr>
                <a:srgbClr val="D70D17"/>
              </a:buClr>
              <a:buSzPct val="130000"/>
              <a:buFont typeface="Calibri" panose="020F0502020204030204" pitchFamily="34" charset="0"/>
              <a:buChar char="‐"/>
              <a:defRPr sz="2200" b="0" i="0">
                <a:solidFill>
                  <a:schemeClr val="tx2"/>
                </a:solidFill>
                <a:latin typeface="Calibri"/>
                <a:ea typeface="+mn-ea"/>
                <a:cs typeface="Calibri"/>
              </a:defRPr>
            </a:lvl2pPr>
            <a:lvl3pPr marL="886968" indent="-228600" algn="l" rtl="0" eaLnBrk="1" fontAlgn="base" hangingPunct="1">
              <a:spcBef>
                <a:spcPct val="20000"/>
              </a:spcBef>
              <a:spcAft>
                <a:spcPct val="0"/>
              </a:spcAft>
              <a:buClr>
                <a:srgbClr val="D70D17"/>
              </a:buClr>
              <a:buSzPct val="110000"/>
              <a:buFont typeface="Arial" panose="020B0604020202020204" pitchFamily="34" charset="0"/>
              <a:buChar char="•"/>
              <a:defRPr sz="2000" b="0" i="0">
                <a:solidFill>
                  <a:schemeClr val="tx2"/>
                </a:solidFill>
                <a:latin typeface="Calibri"/>
                <a:ea typeface="+mn-ea"/>
                <a:cs typeface="Calibri"/>
              </a:defRPr>
            </a:lvl3pPr>
            <a:lvl4pPr marL="1143000" indent="-228600" algn="l" rtl="0" eaLnBrk="1" fontAlgn="base" hangingPunct="1">
              <a:spcBef>
                <a:spcPct val="20000"/>
              </a:spcBef>
              <a:spcAft>
                <a:spcPct val="0"/>
              </a:spcAft>
              <a:buClr>
                <a:srgbClr val="D70D17"/>
              </a:buClr>
              <a:buSzPct val="90000"/>
              <a:buFont typeface="Wingdings" panose="05000000000000000000" pitchFamily="2" charset="2"/>
              <a:buChar char="§"/>
              <a:defRPr sz="1800">
                <a:solidFill>
                  <a:schemeClr val="tx2"/>
                </a:solidFill>
                <a:latin typeface="+mn-lt"/>
                <a:ea typeface="+mn-ea"/>
              </a:defRPr>
            </a:lvl4pPr>
            <a:lvl5pPr marL="2057400" indent="-228600" algn="l" rtl="0" eaLnBrk="1" fontAlgn="base" hangingPunct="1">
              <a:spcBef>
                <a:spcPct val="20000"/>
              </a:spcBef>
              <a:spcAft>
                <a:spcPct val="0"/>
              </a:spcAft>
              <a:buClr>
                <a:srgbClr val="D70D17"/>
              </a:buClr>
              <a:buSzPct val="110000"/>
              <a:buFont typeface="Wingdings" charset="0"/>
              <a:buChar char="§"/>
              <a:defRPr sz="1600">
                <a:solidFill>
                  <a:schemeClr val="tx2"/>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9pPr>
          </a:lstStyle>
          <a:p>
            <a:pPr marL="0" indent="0">
              <a:buNone/>
            </a:pPr>
            <a:r>
              <a:rPr lang="en-US" sz="2400" kern="0" dirty="0"/>
              <a:t>The Board will not evaluate qualitative factors as some other states do</a:t>
            </a:r>
          </a:p>
        </p:txBody>
      </p:sp>
      <p:sp>
        <p:nvSpPr>
          <p:cNvPr id="6" name="Arrow: Right 5">
            <a:extLst>
              <a:ext uri="{FF2B5EF4-FFF2-40B4-BE49-F238E27FC236}">
                <a16:creationId xmlns:a16="http://schemas.microsoft.com/office/drawing/2014/main" id="{C0191978-3642-4F6B-81D8-E24658DB5B40}"/>
              </a:ext>
            </a:extLst>
          </p:cNvPr>
          <p:cNvSpPr/>
          <p:nvPr/>
        </p:nvSpPr>
        <p:spPr bwMode="auto">
          <a:xfrm>
            <a:off x="533400" y="4458629"/>
            <a:ext cx="914400" cy="457200"/>
          </a:xfrm>
          <a:prstGeom prst="rightArrow">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7" name="Content Placeholder 1">
            <a:extLst>
              <a:ext uri="{FF2B5EF4-FFF2-40B4-BE49-F238E27FC236}">
                <a16:creationId xmlns:a16="http://schemas.microsoft.com/office/drawing/2014/main" id="{A4A29AB9-CE0E-4A5B-966A-05AF08E56D32}"/>
              </a:ext>
            </a:extLst>
          </p:cNvPr>
          <p:cNvSpPr txBox="1">
            <a:spLocks/>
          </p:cNvSpPr>
          <p:nvPr/>
        </p:nvSpPr>
        <p:spPr>
          <a:xfrm>
            <a:off x="1523999" y="5309668"/>
            <a:ext cx="9551639" cy="577850"/>
          </a:xfrm>
          <a:prstGeom prst="rect">
            <a:avLst/>
          </a:prstGeom>
          <a:noFill/>
        </p:spPr>
        <p:txBody>
          <a:bodyPr/>
          <a:lstStyle>
            <a:lvl1pPr marL="342900" indent="-342900" algn="l" rtl="0" eaLnBrk="1" fontAlgn="base" hangingPunct="1">
              <a:spcBef>
                <a:spcPct val="20000"/>
              </a:spcBef>
              <a:spcAft>
                <a:spcPct val="0"/>
              </a:spcAft>
              <a:buClr>
                <a:srgbClr val="D70D17"/>
              </a:buClr>
              <a:buSzPct val="110000"/>
              <a:buFont typeface="Wingdings" charset="0"/>
              <a:buChar char="§"/>
              <a:defRPr sz="2600" b="0" i="0">
                <a:solidFill>
                  <a:schemeClr val="tx2"/>
                </a:solidFill>
                <a:latin typeface="Calibri"/>
                <a:ea typeface="+mn-ea"/>
                <a:cs typeface="Calibri"/>
              </a:defRPr>
            </a:lvl1pPr>
            <a:lvl2pPr marL="667512" indent="-285750" algn="l" rtl="0" eaLnBrk="1" fontAlgn="base" hangingPunct="1">
              <a:spcBef>
                <a:spcPct val="20000"/>
              </a:spcBef>
              <a:spcAft>
                <a:spcPct val="0"/>
              </a:spcAft>
              <a:buClr>
                <a:srgbClr val="D70D17"/>
              </a:buClr>
              <a:buSzPct val="130000"/>
              <a:buFont typeface="Calibri" panose="020F0502020204030204" pitchFamily="34" charset="0"/>
              <a:buChar char="‐"/>
              <a:defRPr sz="2200" b="0" i="0">
                <a:solidFill>
                  <a:schemeClr val="tx2"/>
                </a:solidFill>
                <a:latin typeface="Calibri"/>
                <a:ea typeface="+mn-ea"/>
                <a:cs typeface="Calibri"/>
              </a:defRPr>
            </a:lvl2pPr>
            <a:lvl3pPr marL="886968" indent="-228600" algn="l" rtl="0" eaLnBrk="1" fontAlgn="base" hangingPunct="1">
              <a:spcBef>
                <a:spcPct val="20000"/>
              </a:spcBef>
              <a:spcAft>
                <a:spcPct val="0"/>
              </a:spcAft>
              <a:buClr>
                <a:srgbClr val="D70D17"/>
              </a:buClr>
              <a:buSzPct val="110000"/>
              <a:buFont typeface="Arial" panose="020B0604020202020204" pitchFamily="34" charset="0"/>
              <a:buChar char="•"/>
              <a:defRPr sz="2000" b="0" i="0">
                <a:solidFill>
                  <a:schemeClr val="tx2"/>
                </a:solidFill>
                <a:latin typeface="Calibri"/>
                <a:ea typeface="+mn-ea"/>
                <a:cs typeface="Calibri"/>
              </a:defRPr>
            </a:lvl3pPr>
            <a:lvl4pPr marL="1143000" indent="-228600" algn="l" rtl="0" eaLnBrk="1" fontAlgn="base" hangingPunct="1">
              <a:spcBef>
                <a:spcPct val="20000"/>
              </a:spcBef>
              <a:spcAft>
                <a:spcPct val="0"/>
              </a:spcAft>
              <a:buClr>
                <a:srgbClr val="D70D17"/>
              </a:buClr>
              <a:buSzPct val="90000"/>
              <a:buFont typeface="Wingdings" panose="05000000000000000000" pitchFamily="2" charset="2"/>
              <a:buChar char="§"/>
              <a:defRPr sz="1800">
                <a:solidFill>
                  <a:schemeClr val="tx2"/>
                </a:solidFill>
                <a:latin typeface="+mn-lt"/>
                <a:ea typeface="+mn-ea"/>
              </a:defRPr>
            </a:lvl4pPr>
            <a:lvl5pPr marL="2057400" indent="-228600" algn="l" rtl="0" eaLnBrk="1" fontAlgn="base" hangingPunct="1">
              <a:spcBef>
                <a:spcPct val="20000"/>
              </a:spcBef>
              <a:spcAft>
                <a:spcPct val="0"/>
              </a:spcAft>
              <a:buClr>
                <a:srgbClr val="D70D17"/>
              </a:buClr>
              <a:buSzPct val="110000"/>
              <a:buFont typeface="Wingdings" charset="0"/>
              <a:buChar char="§"/>
              <a:defRPr sz="1600">
                <a:solidFill>
                  <a:schemeClr val="tx2"/>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9pPr>
          </a:lstStyle>
          <a:p>
            <a:pPr marL="0" indent="0">
              <a:buFont typeface="Wingdings" charset="0"/>
              <a:buNone/>
            </a:pPr>
            <a:r>
              <a:rPr lang="en-US" sz="2400" kern="0" dirty="0"/>
              <a:t>It is important for the projects being ranked to be of some minimum quality and maturity</a:t>
            </a:r>
          </a:p>
        </p:txBody>
      </p:sp>
      <p:sp>
        <p:nvSpPr>
          <p:cNvPr id="8" name="Arrow: Right 7">
            <a:extLst>
              <a:ext uri="{FF2B5EF4-FFF2-40B4-BE49-F238E27FC236}">
                <a16:creationId xmlns:a16="http://schemas.microsoft.com/office/drawing/2014/main" id="{921C3C87-A200-4683-A155-9A0DE99461D5}"/>
              </a:ext>
            </a:extLst>
          </p:cNvPr>
          <p:cNvSpPr/>
          <p:nvPr/>
        </p:nvSpPr>
        <p:spPr bwMode="auto">
          <a:xfrm>
            <a:off x="533400" y="5316947"/>
            <a:ext cx="914400" cy="457200"/>
          </a:xfrm>
          <a:prstGeom prst="rightArrow">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b="0">
              <a:solidFill>
                <a:srgbClr val="000000"/>
              </a:solidFill>
            </a:endParaRPr>
          </a:p>
        </p:txBody>
      </p:sp>
    </p:spTree>
    <p:extLst>
      <p:ext uri="{BB962C8B-B14F-4D97-AF65-F5344CB8AC3E}">
        <p14:creationId xmlns:p14="http://schemas.microsoft.com/office/powerpoint/2010/main" val="3091197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Demonstration of tranche eligibility</a:t>
            </a:r>
          </a:p>
          <a:p>
            <a:pPr lvl="1"/>
            <a:r>
              <a:rPr lang="en-US" dirty="0"/>
              <a:t>Built environment</a:t>
            </a:r>
          </a:p>
          <a:p>
            <a:pPr lvl="1"/>
            <a:r>
              <a:rPr lang="en-US" dirty="0"/>
              <a:t>Contaminated land</a:t>
            </a:r>
          </a:p>
          <a:p>
            <a:r>
              <a:rPr lang="en-US" dirty="0"/>
              <a:t>Verification of compliance with siting requirements</a:t>
            </a:r>
          </a:p>
          <a:p>
            <a:pPr lvl="1"/>
            <a:r>
              <a:rPr lang="en-US" dirty="0"/>
              <a:t>Location outside prohibited areas</a:t>
            </a:r>
          </a:p>
          <a:p>
            <a:pPr lvl="1"/>
            <a:r>
              <a:rPr lang="en-US" dirty="0"/>
              <a:t>Location outside restricted areas or waiver</a:t>
            </a:r>
          </a:p>
          <a:p>
            <a:pPr lvl="1"/>
            <a:r>
              <a:rPr lang="en-US" dirty="0"/>
              <a:t>Compliance with caps on farmland, if applicable</a:t>
            </a:r>
          </a:p>
          <a:p>
            <a:r>
              <a:rPr lang="en-US" dirty="0"/>
              <a:t>Demonstration of project maturity</a:t>
            </a:r>
          </a:p>
          <a:p>
            <a:r>
              <a:rPr lang="en-US" dirty="0"/>
              <a:t>Payment of bid participation fee, if applicable</a:t>
            </a:r>
          </a:p>
          <a:p>
            <a:endParaRPr lang="en-US" dirty="0"/>
          </a:p>
        </p:txBody>
      </p:sp>
      <p:sp>
        <p:nvSpPr>
          <p:cNvPr id="3" name="Title 2"/>
          <p:cNvSpPr>
            <a:spLocks noGrp="1"/>
          </p:cNvSpPr>
          <p:nvPr>
            <p:ph type="title"/>
          </p:nvPr>
        </p:nvSpPr>
        <p:spPr/>
        <p:txBody>
          <a:bodyPr/>
          <a:lstStyle/>
          <a:p>
            <a:r>
              <a:rPr lang="en-US" dirty="0"/>
              <a:t>Elements of Pre-qualification</a:t>
            </a:r>
          </a:p>
        </p:txBody>
      </p:sp>
      <p:sp>
        <p:nvSpPr>
          <p:cNvPr id="4" name="Slide Number Placeholder 3"/>
          <p:cNvSpPr>
            <a:spLocks noGrp="1"/>
          </p:cNvSpPr>
          <p:nvPr>
            <p:ph type="sldNum" sz="quarter" idx="11"/>
          </p:nvPr>
        </p:nvSpPr>
        <p:spPr/>
        <p:txBody>
          <a:bodyPr/>
          <a:lstStyle/>
          <a:p>
            <a:fld id="{31C790AD-FA6F-AC4B-8DD5-8F16113E1AE2}" type="slidenum">
              <a:rPr lang="en-US" smtClean="0"/>
              <a:pPr/>
              <a:t>14</a:t>
            </a:fld>
            <a:endParaRPr lang="en-US"/>
          </a:p>
        </p:txBody>
      </p:sp>
    </p:spTree>
    <p:extLst>
      <p:ext uri="{BB962C8B-B14F-4D97-AF65-F5344CB8AC3E}">
        <p14:creationId xmlns:p14="http://schemas.microsoft.com/office/powerpoint/2010/main" val="497449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a:xfrm>
            <a:off x="558800" y="152401"/>
            <a:ext cx="11074400" cy="765823"/>
          </a:xfrm>
        </p:spPr>
        <p:txBody>
          <a:bodyPr wrap="square" anchor="ctr">
            <a:normAutofit/>
          </a:bodyPr>
          <a:lstStyle/>
          <a:p>
            <a:r>
              <a:rPr lang="en-US" sz="2600" dirty="0"/>
              <a:t>Project Prequalification Recommendations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15</a:t>
            </a:fld>
            <a:endParaRPr lang="en-US"/>
          </a:p>
        </p:txBody>
      </p:sp>
      <p:graphicFrame>
        <p:nvGraphicFramePr>
          <p:cNvPr id="12" name="Content Placeholder 9">
            <a:extLst>
              <a:ext uri="{FF2B5EF4-FFF2-40B4-BE49-F238E27FC236}">
                <a16:creationId xmlns:a16="http://schemas.microsoft.com/office/drawing/2014/main" id="{E7DABFDC-FFAE-61B3-EB48-BF05836C91EF}"/>
              </a:ext>
            </a:extLst>
          </p:cNvPr>
          <p:cNvGraphicFramePr>
            <a:graphicFrameLocks noGrp="1"/>
          </p:cNvGraphicFramePr>
          <p:nvPr>
            <p:ph sz="half" idx="1"/>
            <p:extLst>
              <p:ext uri="{D42A27DB-BD31-4B8C-83A1-F6EECF244321}">
                <p14:modId xmlns:p14="http://schemas.microsoft.com/office/powerpoint/2010/main" val="1270684665"/>
              </p:ext>
            </p:extLst>
          </p:nvPr>
        </p:nvGraphicFramePr>
        <p:xfrm>
          <a:off x="1320800" y="1524000"/>
          <a:ext cx="965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48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a:xfrm>
            <a:off x="558800" y="152401"/>
            <a:ext cx="11074400" cy="765823"/>
          </a:xfrm>
        </p:spPr>
        <p:txBody>
          <a:bodyPr wrap="square" anchor="ctr">
            <a:normAutofit fontScale="90000"/>
          </a:bodyPr>
          <a:lstStyle/>
          <a:p>
            <a:r>
              <a:rPr lang="en-US" dirty="0"/>
              <a:t>Side note: </a:t>
            </a:r>
            <a:r>
              <a:rPr lang="en-US" dirty="0" smtClean="0"/>
              <a:t>Proposed Prequalification </a:t>
            </a:r>
            <a:r>
              <a:rPr lang="en-US" dirty="0"/>
              <a:t>for projects sited on covered farmland</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16</a:t>
            </a:fld>
            <a:endParaRPr lang="en-US"/>
          </a:p>
        </p:txBody>
      </p:sp>
      <p:graphicFrame>
        <p:nvGraphicFramePr>
          <p:cNvPr id="12" name="Content Placeholder 9">
            <a:extLst>
              <a:ext uri="{FF2B5EF4-FFF2-40B4-BE49-F238E27FC236}">
                <a16:creationId xmlns:a16="http://schemas.microsoft.com/office/drawing/2014/main" id="{E7DABFDC-FFAE-61B3-EB48-BF05836C91EF}"/>
              </a:ext>
            </a:extLst>
          </p:cNvPr>
          <p:cNvGraphicFramePr>
            <a:graphicFrameLocks noGrp="1"/>
          </p:cNvGraphicFramePr>
          <p:nvPr>
            <p:ph sz="half" idx="1"/>
            <p:extLst>
              <p:ext uri="{D42A27DB-BD31-4B8C-83A1-F6EECF244321}">
                <p14:modId xmlns:p14="http://schemas.microsoft.com/office/powerpoint/2010/main" val="2725441047"/>
              </p:ext>
            </p:extLst>
          </p:nvPr>
        </p:nvGraphicFramePr>
        <p:xfrm>
          <a:off x="1320800" y="1524000"/>
          <a:ext cx="965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784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a:xfrm>
            <a:off x="558800" y="152401"/>
            <a:ext cx="11074400" cy="765823"/>
          </a:xfrm>
        </p:spPr>
        <p:txBody>
          <a:bodyPr wrap="square" anchor="ctr">
            <a:normAutofit/>
          </a:bodyPr>
          <a:lstStyle/>
          <a:p>
            <a:r>
              <a:rPr lang="en-US"/>
              <a:t>Side note: Screening for covered farmland cap in bid review process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2"/>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17</a:t>
            </a:fld>
            <a:endParaRPr lang="en-US"/>
          </a:p>
        </p:txBody>
      </p:sp>
      <p:sp>
        <p:nvSpPr>
          <p:cNvPr id="5" name="Content Placeholder 6">
            <a:extLst>
              <a:ext uri="{FF2B5EF4-FFF2-40B4-BE49-F238E27FC236}">
                <a16:creationId xmlns:a16="http://schemas.microsoft.com/office/drawing/2014/main" id="{96326630-639D-ECC0-61A5-1073762B049E}"/>
              </a:ext>
            </a:extLst>
          </p:cNvPr>
          <p:cNvSpPr txBox="1">
            <a:spLocks/>
          </p:cNvSpPr>
          <p:nvPr/>
        </p:nvSpPr>
        <p:spPr>
          <a:xfrm>
            <a:off x="762000" y="3808070"/>
            <a:ext cx="11074400" cy="2364129"/>
          </a:xfrm>
          <a:prstGeom prst="rect">
            <a:avLst/>
          </a:prstGeom>
        </p:spPr>
        <p:txBody>
          <a:bodyPr/>
          <a:lstStyle>
            <a:lvl1pPr marL="342900" indent="-342900" algn="l" rtl="0" eaLnBrk="1" fontAlgn="base" hangingPunct="1">
              <a:spcBef>
                <a:spcPct val="20000"/>
              </a:spcBef>
              <a:spcAft>
                <a:spcPct val="0"/>
              </a:spcAft>
              <a:buClr>
                <a:srgbClr val="D70D17"/>
              </a:buClr>
              <a:buSzPct val="110000"/>
              <a:buFont typeface="Wingdings" charset="0"/>
              <a:buChar char="§"/>
              <a:defRPr sz="2600" b="0" i="0">
                <a:solidFill>
                  <a:schemeClr val="tx2"/>
                </a:solidFill>
                <a:latin typeface="Calibri"/>
                <a:ea typeface="+mn-ea"/>
                <a:cs typeface="Calibri"/>
              </a:defRPr>
            </a:lvl1pPr>
            <a:lvl2pPr marL="667512" indent="-285750" algn="l" rtl="0" eaLnBrk="1" fontAlgn="base" hangingPunct="1">
              <a:spcBef>
                <a:spcPct val="20000"/>
              </a:spcBef>
              <a:spcAft>
                <a:spcPct val="0"/>
              </a:spcAft>
              <a:buClr>
                <a:srgbClr val="D70D17"/>
              </a:buClr>
              <a:buSzPct val="130000"/>
              <a:buFont typeface="Calibri" panose="020F0502020204030204" pitchFamily="34" charset="0"/>
              <a:buChar char="‐"/>
              <a:defRPr sz="2200" b="0" i="0">
                <a:solidFill>
                  <a:schemeClr val="tx2"/>
                </a:solidFill>
                <a:latin typeface="Calibri"/>
                <a:ea typeface="+mn-ea"/>
                <a:cs typeface="Calibri"/>
              </a:defRPr>
            </a:lvl2pPr>
            <a:lvl3pPr marL="886968" indent="-228600" algn="l" rtl="0" eaLnBrk="1" fontAlgn="base" hangingPunct="1">
              <a:spcBef>
                <a:spcPct val="20000"/>
              </a:spcBef>
              <a:spcAft>
                <a:spcPct val="0"/>
              </a:spcAft>
              <a:buClr>
                <a:srgbClr val="D70D17"/>
              </a:buClr>
              <a:buSzPct val="110000"/>
              <a:buFont typeface="Arial" panose="020B0604020202020204" pitchFamily="34" charset="0"/>
              <a:buChar char="•"/>
              <a:defRPr sz="2000" b="0" i="0">
                <a:solidFill>
                  <a:schemeClr val="tx2"/>
                </a:solidFill>
                <a:latin typeface="Calibri"/>
                <a:ea typeface="+mn-ea"/>
                <a:cs typeface="Calibri"/>
              </a:defRPr>
            </a:lvl3pPr>
            <a:lvl4pPr marL="1143000" indent="-228600" algn="l" rtl="0" eaLnBrk="1" fontAlgn="base" hangingPunct="1">
              <a:spcBef>
                <a:spcPct val="20000"/>
              </a:spcBef>
              <a:spcAft>
                <a:spcPct val="0"/>
              </a:spcAft>
              <a:buClr>
                <a:srgbClr val="D70D17"/>
              </a:buClr>
              <a:buSzPct val="90000"/>
              <a:buFont typeface="Wingdings" panose="05000000000000000000" pitchFamily="2" charset="2"/>
              <a:buChar char="§"/>
              <a:defRPr sz="1800">
                <a:solidFill>
                  <a:schemeClr val="tx2"/>
                </a:solidFill>
                <a:latin typeface="+mn-lt"/>
                <a:ea typeface="+mn-ea"/>
              </a:defRPr>
            </a:lvl4pPr>
            <a:lvl5pPr marL="2057400" indent="-228600" algn="l" rtl="0" eaLnBrk="1" fontAlgn="base" hangingPunct="1">
              <a:spcBef>
                <a:spcPct val="20000"/>
              </a:spcBef>
              <a:spcAft>
                <a:spcPct val="0"/>
              </a:spcAft>
              <a:buClr>
                <a:srgbClr val="D70D17"/>
              </a:buClr>
              <a:buSzPct val="110000"/>
              <a:buFont typeface="Wingdings" charset="0"/>
              <a:buChar char="§"/>
              <a:defRPr sz="1600">
                <a:solidFill>
                  <a:schemeClr val="tx2"/>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9pPr>
          </a:lstStyle>
          <a:p>
            <a:endParaRPr lang="en-US" kern="0" dirty="0"/>
          </a:p>
        </p:txBody>
      </p:sp>
      <p:graphicFrame>
        <p:nvGraphicFramePr>
          <p:cNvPr id="10" name="Content Placeholder 7">
            <a:extLst>
              <a:ext uri="{FF2B5EF4-FFF2-40B4-BE49-F238E27FC236}">
                <a16:creationId xmlns:a16="http://schemas.microsoft.com/office/drawing/2014/main" id="{CB74B025-A05E-33A4-9F6E-C87AC7B9358C}"/>
              </a:ext>
            </a:extLst>
          </p:cNvPr>
          <p:cNvGraphicFramePr>
            <a:graphicFrameLocks noGrp="1"/>
          </p:cNvGraphicFramePr>
          <p:nvPr>
            <p:ph idx="1"/>
            <p:extLst>
              <p:ext uri="{D42A27DB-BD31-4B8C-83A1-F6EECF244321}">
                <p14:modId xmlns:p14="http://schemas.microsoft.com/office/powerpoint/2010/main" val="3987670079"/>
              </p:ext>
            </p:extLst>
          </p:nvPr>
        </p:nvGraphicFramePr>
        <p:xfrm>
          <a:off x="648269" y="975815"/>
          <a:ext cx="10324531" cy="4967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53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DA2F19-5583-447C-B189-8D9F20EC9C36}"/>
              </a:ext>
            </a:extLst>
          </p:cNvPr>
          <p:cNvSpPr>
            <a:spLocks noGrp="1"/>
          </p:cNvSpPr>
          <p:nvPr>
            <p:ph sz="half" idx="1"/>
          </p:nvPr>
        </p:nvSpPr>
        <p:spPr/>
        <p:txBody>
          <a:bodyPr/>
          <a:lstStyle/>
          <a:p>
            <a:pPr marL="0" indent="0">
              <a:buNone/>
            </a:pPr>
            <a:r>
              <a:rPr lang="en-US" dirty="0"/>
              <a:t>Considerations:</a:t>
            </a:r>
          </a:p>
          <a:p>
            <a:r>
              <a:rPr lang="en-US" dirty="0"/>
              <a:t>Outcome of PJM Queue Reform</a:t>
            </a:r>
          </a:p>
          <a:p>
            <a:r>
              <a:rPr lang="en-US" dirty="0"/>
              <a:t>Impact on timing of project construction vs award</a:t>
            </a:r>
          </a:p>
          <a:p>
            <a:r>
              <a:rPr lang="en-US" dirty="0"/>
              <a:t>Implications for pool of projects available for initial procurement</a:t>
            </a:r>
          </a:p>
          <a:p>
            <a:r>
              <a:rPr lang="en-US" dirty="0"/>
              <a:t>Implications for projects </a:t>
            </a:r>
          </a:p>
          <a:p>
            <a:pPr lvl="1"/>
            <a:r>
              <a:rPr lang="en-US" dirty="0"/>
              <a:t>With existing queue positions</a:t>
            </a:r>
          </a:p>
          <a:p>
            <a:pPr lvl="1"/>
            <a:r>
              <a:rPr lang="en-US" dirty="0"/>
              <a:t>Not yet in the queue</a:t>
            </a:r>
          </a:p>
          <a:p>
            <a:pPr marL="0" indent="0">
              <a:buNone/>
            </a:pPr>
            <a:endParaRPr lang="en-US" dirty="0"/>
          </a:p>
          <a:p>
            <a:endParaRPr lang="en-US" dirty="0"/>
          </a:p>
        </p:txBody>
      </p:sp>
      <p:sp>
        <p:nvSpPr>
          <p:cNvPr id="3" name="Title 2">
            <a:extLst>
              <a:ext uri="{FF2B5EF4-FFF2-40B4-BE49-F238E27FC236}">
                <a16:creationId xmlns:a16="http://schemas.microsoft.com/office/drawing/2014/main" id="{AD5DF702-8026-4FF8-BC17-58D9CBD26E09}"/>
              </a:ext>
            </a:extLst>
          </p:cNvPr>
          <p:cNvSpPr>
            <a:spLocks noGrp="1"/>
          </p:cNvSpPr>
          <p:nvPr>
            <p:ph type="title"/>
          </p:nvPr>
        </p:nvSpPr>
        <p:spPr/>
        <p:txBody>
          <a:bodyPr/>
          <a:lstStyle/>
          <a:p>
            <a:r>
              <a:rPr lang="en-US" dirty="0"/>
              <a:t>Open issue: How to use PJM interconnection process in project pre-qualification</a:t>
            </a:r>
          </a:p>
        </p:txBody>
      </p:sp>
      <p:sp>
        <p:nvSpPr>
          <p:cNvPr id="4" name="Slide Number Placeholder 3">
            <a:extLst>
              <a:ext uri="{FF2B5EF4-FFF2-40B4-BE49-F238E27FC236}">
                <a16:creationId xmlns:a16="http://schemas.microsoft.com/office/drawing/2014/main" id="{114B2363-5A73-4B5D-8542-3B8530E01C1F}"/>
              </a:ext>
            </a:extLst>
          </p:cNvPr>
          <p:cNvSpPr>
            <a:spLocks noGrp="1"/>
          </p:cNvSpPr>
          <p:nvPr>
            <p:ph type="sldNum" sz="quarter" idx="11"/>
          </p:nvPr>
        </p:nvSpPr>
        <p:spPr/>
        <p:txBody>
          <a:bodyPr/>
          <a:lstStyle/>
          <a:p>
            <a:fld id="{31C790AD-FA6F-AC4B-8DD5-8F16113E1AE2}" type="slidenum">
              <a:rPr lang="en-US" smtClean="0"/>
              <a:pPr/>
              <a:t>18</a:t>
            </a:fld>
            <a:endParaRPr lang="en-US"/>
          </a:p>
        </p:txBody>
      </p:sp>
    </p:spTree>
    <p:extLst>
      <p:ext uri="{BB962C8B-B14F-4D97-AF65-F5344CB8AC3E}">
        <p14:creationId xmlns:p14="http://schemas.microsoft.com/office/powerpoint/2010/main" val="800765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dirty="0"/>
              <a:t>Status: where the new PJM process proposal is at</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fld id="{31C790AD-FA6F-AC4B-8DD5-8F16113E1AE2}" type="slidenum">
              <a:rPr lang="en-US" smtClean="0"/>
              <a:pPr/>
              <a:t>19</a:t>
            </a:fld>
            <a:endParaRPr lang="en-US"/>
          </a:p>
        </p:txBody>
      </p:sp>
      <p:sp>
        <p:nvSpPr>
          <p:cNvPr id="7" name="Content Placeholder 6">
            <a:extLst>
              <a:ext uri="{FF2B5EF4-FFF2-40B4-BE49-F238E27FC236}">
                <a16:creationId xmlns:a16="http://schemas.microsoft.com/office/drawing/2014/main" id="{ED94E014-6DDA-42AA-A6AB-E2C96A7E26D8}"/>
              </a:ext>
            </a:extLst>
          </p:cNvPr>
          <p:cNvSpPr>
            <a:spLocks noGrp="1"/>
          </p:cNvSpPr>
          <p:nvPr>
            <p:ph sz="half" idx="1"/>
          </p:nvPr>
        </p:nvSpPr>
        <p:spPr>
          <a:xfrm>
            <a:off x="1600199" y="1295400"/>
            <a:ext cx="7010395" cy="4876800"/>
          </a:xfrm>
        </p:spPr>
        <p:txBody>
          <a:bodyPr/>
          <a:lstStyle/>
          <a:p>
            <a:pPr marL="0" indent="0">
              <a:buNone/>
            </a:pPr>
            <a:r>
              <a:rPr lang="en-US" sz="2000" dirty="0"/>
              <a:t>A PJM transition proposal gained necessary support in IPRTF late 2021</a:t>
            </a:r>
          </a:p>
          <a:p>
            <a:pPr marL="0" indent="0">
              <a:buNone/>
            </a:pPr>
            <a:endParaRPr lang="en-US" sz="2000" dirty="0"/>
          </a:p>
          <a:p>
            <a:pPr marL="0" indent="0">
              <a:buNone/>
            </a:pPr>
            <a:r>
              <a:rPr lang="en-US" sz="2000" dirty="0"/>
              <a:t>In the intervening meetings, the task force has processed tariff updates</a:t>
            </a:r>
          </a:p>
          <a:p>
            <a:pPr marL="0" indent="0">
              <a:buNone/>
            </a:pPr>
            <a:endParaRPr lang="en-US" sz="2000" dirty="0"/>
          </a:p>
          <a:p>
            <a:pPr marL="0" indent="0">
              <a:buNone/>
            </a:pPr>
            <a:r>
              <a:rPr lang="en-US" sz="2000" dirty="0"/>
              <a:t>April 2022: Markets &amp; Reliability Committee &amp; Members Committee endorsement</a:t>
            </a:r>
          </a:p>
          <a:p>
            <a:pPr marL="0" indent="0">
              <a:buNone/>
            </a:pPr>
            <a:endParaRPr lang="en-US" sz="2000" dirty="0"/>
          </a:p>
          <a:p>
            <a:pPr marL="0" indent="0">
              <a:buNone/>
            </a:pPr>
            <a:r>
              <a:rPr lang="en-US" sz="2000" dirty="0"/>
              <a:t>May 2022: transition proposal to be filed with FERC</a:t>
            </a:r>
          </a:p>
          <a:p>
            <a:pPr marL="0" indent="0">
              <a:buNone/>
            </a:pPr>
            <a:endParaRPr lang="en-US" sz="2000" dirty="0"/>
          </a:p>
          <a:p>
            <a:pPr marL="0" indent="0">
              <a:buNone/>
            </a:pPr>
            <a:r>
              <a:rPr lang="en-US" sz="2000" dirty="0"/>
              <a:t>October 2022: proposed start of new process</a:t>
            </a:r>
          </a:p>
        </p:txBody>
      </p:sp>
      <p:pic>
        <p:nvPicPr>
          <p:cNvPr id="5" name="Picture 4">
            <a:extLst>
              <a:ext uri="{FF2B5EF4-FFF2-40B4-BE49-F238E27FC236}">
                <a16:creationId xmlns:a16="http://schemas.microsoft.com/office/drawing/2014/main" id="{66947408-9BD9-4723-AABB-BAE3FD5909B6}"/>
              </a:ext>
            </a:extLst>
          </p:cNvPr>
          <p:cNvPicPr>
            <a:picLocks noChangeAspect="1"/>
          </p:cNvPicPr>
          <p:nvPr/>
        </p:nvPicPr>
        <p:blipFill>
          <a:blip r:embed="rId3"/>
          <a:stretch>
            <a:fillRect/>
          </a:stretch>
        </p:blipFill>
        <p:spPr>
          <a:xfrm>
            <a:off x="8610600" y="1050436"/>
            <a:ext cx="3127200" cy="2556788"/>
          </a:xfrm>
          <a:prstGeom prst="rect">
            <a:avLst/>
          </a:prstGeom>
        </p:spPr>
      </p:pic>
      <p:cxnSp>
        <p:nvCxnSpPr>
          <p:cNvPr id="8" name="Straight Connector 7">
            <a:extLst>
              <a:ext uri="{FF2B5EF4-FFF2-40B4-BE49-F238E27FC236}">
                <a16:creationId xmlns:a16="http://schemas.microsoft.com/office/drawing/2014/main" id="{8C4FBA31-512B-4F1C-ACFD-5CBD69F6FE12}"/>
              </a:ext>
            </a:extLst>
          </p:cNvPr>
          <p:cNvCxnSpPr/>
          <p:nvPr/>
        </p:nvCxnSpPr>
        <p:spPr bwMode="auto">
          <a:xfrm>
            <a:off x="838200" y="1219200"/>
            <a:ext cx="0" cy="4648200"/>
          </a:xfrm>
          <a:prstGeom prst="line">
            <a:avLst/>
          </a:prstGeom>
          <a:ln w="57150">
            <a:headEnd type="none" w="med" len="med"/>
            <a:tailEnd type="none" w="med" len="med"/>
          </a:ln>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D4DC03C-619C-4CA9-9890-0D225726AE0C}"/>
              </a:ext>
            </a:extLst>
          </p:cNvPr>
          <p:cNvSpPr/>
          <p:nvPr/>
        </p:nvSpPr>
        <p:spPr bwMode="auto">
          <a:xfrm>
            <a:off x="660400" y="1295400"/>
            <a:ext cx="380998" cy="38099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0" name="Oval 9">
            <a:extLst>
              <a:ext uri="{FF2B5EF4-FFF2-40B4-BE49-F238E27FC236}">
                <a16:creationId xmlns:a16="http://schemas.microsoft.com/office/drawing/2014/main" id="{72499822-9DEF-4E26-A1D9-E32839E70F70}"/>
              </a:ext>
            </a:extLst>
          </p:cNvPr>
          <p:cNvSpPr/>
          <p:nvPr/>
        </p:nvSpPr>
        <p:spPr bwMode="auto">
          <a:xfrm>
            <a:off x="660400" y="2347415"/>
            <a:ext cx="380998" cy="38099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1" name="Oval 10">
            <a:extLst>
              <a:ext uri="{FF2B5EF4-FFF2-40B4-BE49-F238E27FC236}">
                <a16:creationId xmlns:a16="http://schemas.microsoft.com/office/drawing/2014/main" id="{B14BD8AC-9E66-4AB0-AE0B-80C3FE232F71}"/>
              </a:ext>
            </a:extLst>
          </p:cNvPr>
          <p:cNvSpPr/>
          <p:nvPr/>
        </p:nvSpPr>
        <p:spPr bwMode="auto">
          <a:xfrm>
            <a:off x="660400" y="3399430"/>
            <a:ext cx="380998" cy="38099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2" name="Oval 11">
            <a:extLst>
              <a:ext uri="{FF2B5EF4-FFF2-40B4-BE49-F238E27FC236}">
                <a16:creationId xmlns:a16="http://schemas.microsoft.com/office/drawing/2014/main" id="{5D5410CB-28A8-4EC9-84EF-8E55A4E485A7}"/>
              </a:ext>
            </a:extLst>
          </p:cNvPr>
          <p:cNvSpPr/>
          <p:nvPr/>
        </p:nvSpPr>
        <p:spPr bwMode="auto">
          <a:xfrm>
            <a:off x="660400" y="4459130"/>
            <a:ext cx="380998" cy="38099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3" name="Oval 12">
            <a:extLst>
              <a:ext uri="{FF2B5EF4-FFF2-40B4-BE49-F238E27FC236}">
                <a16:creationId xmlns:a16="http://schemas.microsoft.com/office/drawing/2014/main" id="{12A9F94F-9B4A-463D-A0D0-D1F947AACE76}"/>
              </a:ext>
            </a:extLst>
          </p:cNvPr>
          <p:cNvSpPr/>
          <p:nvPr/>
        </p:nvSpPr>
        <p:spPr bwMode="auto">
          <a:xfrm>
            <a:off x="660400" y="5268953"/>
            <a:ext cx="380998" cy="38099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16835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Helvetica" pitchFamily="34" charset="0"/>
              </a:rPr>
              <a:t>This is the third public stakeholder meeting for the design of the CSI Program under</a:t>
            </a:r>
          </a:p>
          <a:p>
            <a:pPr marL="0" indent="0">
              <a:buNone/>
            </a:pPr>
            <a:endParaRPr lang="en-US" dirty="0">
              <a:latin typeface="Helvetica" pitchFamily="34" charset="0"/>
            </a:endParaRPr>
          </a:p>
          <a:p>
            <a:pPr marL="0" indent="0" algn="ctr">
              <a:buNone/>
            </a:pPr>
            <a:r>
              <a:rPr lang="en-US" sz="2400" dirty="0">
                <a:latin typeface="Helvetica" pitchFamily="34" charset="0"/>
                <a:hlinkClick r:id="rId3"/>
              </a:rPr>
              <a:t>Docket # QO21101186</a:t>
            </a:r>
            <a:endParaRPr lang="en-US" sz="2400" dirty="0">
              <a:latin typeface="Helvetica" pitchFamily="34" charset="0"/>
            </a:endParaRPr>
          </a:p>
          <a:p>
            <a:pPr marL="0" indent="0" algn="ctr">
              <a:buNone/>
            </a:pPr>
            <a:r>
              <a:rPr lang="en-US" sz="2400" dirty="0">
                <a:latin typeface="Helvetica" pitchFamily="34" charset="0"/>
              </a:rPr>
              <a:t>Competitive Solar Incentive (“CSI”) Program </a:t>
            </a:r>
          </a:p>
          <a:p>
            <a:pPr marL="0" indent="0" algn="ctr">
              <a:buNone/>
            </a:pPr>
            <a:r>
              <a:rPr lang="en-US" sz="2400" dirty="0">
                <a:latin typeface="Helvetica" pitchFamily="34" charset="0"/>
              </a:rPr>
              <a:t>pursuant to P.L. 2021, C.169</a:t>
            </a:r>
          </a:p>
          <a:p>
            <a:pPr marL="0" indent="0">
              <a:buNone/>
            </a:pPr>
            <a:endParaRPr lang="en-US" dirty="0">
              <a:latin typeface="Helvetica" pitchFamily="34" charset="0"/>
            </a:endParaRPr>
          </a:p>
          <a:p>
            <a:pPr marL="0" indent="0">
              <a:buNone/>
            </a:pPr>
            <a:endParaRPr lang="en-US" dirty="0">
              <a:latin typeface="Helvetica" pitchFamily="34" charset="0"/>
            </a:endParaRPr>
          </a:p>
          <a:p>
            <a:pPr marL="0" indent="0">
              <a:buNone/>
            </a:pPr>
            <a:r>
              <a:rPr lang="en-US" dirty="0">
                <a:latin typeface="Helvetica" pitchFamily="34" charset="0"/>
              </a:rPr>
              <a:t>In addition, two stakeholder meetings were held on the </a:t>
            </a:r>
            <a:r>
              <a:rPr lang="en-US" dirty="0">
                <a:latin typeface="Helvetica" pitchFamily="34" charset="0"/>
                <a:hlinkClick r:id="rId4"/>
              </a:rPr>
              <a:t>Solar Siting Straw Proposal </a:t>
            </a:r>
            <a:r>
              <a:rPr lang="en-US" dirty="0">
                <a:latin typeface="Helvetica" pitchFamily="34" charset="0"/>
              </a:rPr>
              <a:t>under the same docket</a:t>
            </a:r>
          </a:p>
        </p:txBody>
      </p:sp>
      <p:sp>
        <p:nvSpPr>
          <p:cNvPr id="3" name="Title 2"/>
          <p:cNvSpPr>
            <a:spLocks noGrp="1"/>
          </p:cNvSpPr>
          <p:nvPr>
            <p:ph type="title"/>
          </p:nvPr>
        </p:nvSpPr>
        <p:spPr/>
        <p:txBody>
          <a:bodyPr/>
          <a:lstStyle/>
          <a:p>
            <a:r>
              <a:rPr lang="en-US">
                <a:latin typeface="Helvetica" pitchFamily="34" charset="0"/>
              </a:rPr>
              <a:t>Welcome</a:t>
            </a:r>
          </a:p>
        </p:txBody>
      </p:sp>
    </p:spTree>
    <p:extLst>
      <p:ext uri="{BB962C8B-B14F-4D97-AF65-F5344CB8AC3E}">
        <p14:creationId xmlns:p14="http://schemas.microsoft.com/office/powerpoint/2010/main" val="103410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9EDF276-A7C8-4945-AFF3-021994559EE7}"/>
              </a:ext>
            </a:extLst>
          </p:cNvPr>
          <p:cNvSpPr/>
          <p:nvPr/>
        </p:nvSpPr>
        <p:spPr bwMode="auto">
          <a:xfrm>
            <a:off x="9982200" y="6096000"/>
            <a:ext cx="2057400" cy="609599"/>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dirty="0"/>
              <a:t>Implications for timing of projects now in the PJM queue</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fld id="{31C790AD-FA6F-AC4B-8DD5-8F16113E1AE2}" type="slidenum">
              <a:rPr lang="en-US" smtClean="0"/>
              <a:pPr/>
              <a:t>20</a:t>
            </a:fld>
            <a:endParaRPr lang="en-US"/>
          </a:p>
        </p:txBody>
      </p:sp>
      <p:sp>
        <p:nvSpPr>
          <p:cNvPr id="7" name="Content Placeholder 6">
            <a:extLst>
              <a:ext uri="{FF2B5EF4-FFF2-40B4-BE49-F238E27FC236}">
                <a16:creationId xmlns:a16="http://schemas.microsoft.com/office/drawing/2014/main" id="{ED94E014-6DDA-42AA-A6AB-E2C96A7E26D8}"/>
              </a:ext>
            </a:extLst>
          </p:cNvPr>
          <p:cNvSpPr>
            <a:spLocks noGrp="1"/>
          </p:cNvSpPr>
          <p:nvPr>
            <p:ph sz="half" idx="1"/>
          </p:nvPr>
        </p:nvSpPr>
        <p:spPr>
          <a:xfrm>
            <a:off x="228600" y="1905000"/>
            <a:ext cx="7208024" cy="4565850"/>
          </a:xfrm>
        </p:spPr>
        <p:txBody>
          <a:bodyPr/>
          <a:lstStyle/>
          <a:p>
            <a:pPr>
              <a:spcAft>
                <a:spcPts val="4000"/>
              </a:spcAft>
            </a:pPr>
            <a:r>
              <a:rPr lang="en-US" dirty="0"/>
              <a:t>Queues through AD2 continue in current process</a:t>
            </a:r>
          </a:p>
          <a:p>
            <a:pPr>
              <a:spcAft>
                <a:spcPts val="4000"/>
              </a:spcAft>
            </a:pPr>
            <a:r>
              <a:rPr lang="en-US" dirty="0"/>
              <a:t>Fast Lane: ~450 projects from queues AE1-AG1 which have upgrade costs &lt;= $5 million</a:t>
            </a:r>
          </a:p>
          <a:p>
            <a:pPr>
              <a:spcAft>
                <a:spcPts val="4000"/>
              </a:spcAft>
            </a:pPr>
            <a:r>
              <a:rPr lang="en-US" dirty="0"/>
              <a:t>Transition Cycle 1: Re-queued projects from AE1 through AG1</a:t>
            </a:r>
          </a:p>
          <a:p>
            <a:pPr>
              <a:spcAft>
                <a:spcPts val="4000"/>
              </a:spcAft>
            </a:pPr>
            <a:r>
              <a:rPr lang="en-US" dirty="0"/>
              <a:t>Transition Cycle 2: Queues AG2 through AH 1</a:t>
            </a:r>
          </a:p>
        </p:txBody>
      </p:sp>
      <p:sp>
        <p:nvSpPr>
          <p:cNvPr id="5" name="TextBox 4">
            <a:extLst>
              <a:ext uri="{FF2B5EF4-FFF2-40B4-BE49-F238E27FC236}">
                <a16:creationId xmlns:a16="http://schemas.microsoft.com/office/drawing/2014/main" id="{9412253E-A8F9-4EA7-BBD6-6BF9D160409D}"/>
              </a:ext>
            </a:extLst>
          </p:cNvPr>
          <p:cNvSpPr txBox="1"/>
          <p:nvPr/>
        </p:nvSpPr>
        <p:spPr bwMode="auto">
          <a:xfrm>
            <a:off x="7589024" y="1139444"/>
            <a:ext cx="1752600" cy="590931"/>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spAutoFit/>
          </a:bodyPr>
          <a:lstStyle/>
          <a:p>
            <a:pPr>
              <a:lnSpc>
                <a:spcPct val="80000"/>
              </a:lnSpc>
              <a:spcAft>
                <a:spcPts val="400"/>
              </a:spcAft>
            </a:pPr>
            <a:r>
              <a:rPr lang="en-US" sz="2000">
                <a:solidFill>
                  <a:srgbClr val="595959"/>
                </a:solidFill>
                <a:latin typeface="Calibri"/>
                <a:cs typeface="Calibri"/>
              </a:rPr>
              <a:t>Approx. Queue Date</a:t>
            </a:r>
          </a:p>
        </p:txBody>
      </p:sp>
      <p:sp>
        <p:nvSpPr>
          <p:cNvPr id="6" name="TextBox 5">
            <a:extLst>
              <a:ext uri="{FF2B5EF4-FFF2-40B4-BE49-F238E27FC236}">
                <a16:creationId xmlns:a16="http://schemas.microsoft.com/office/drawing/2014/main" id="{115CAE86-6A09-49B7-8229-042F6975365A}"/>
              </a:ext>
            </a:extLst>
          </p:cNvPr>
          <p:cNvSpPr txBox="1"/>
          <p:nvPr/>
        </p:nvSpPr>
        <p:spPr bwMode="auto">
          <a:xfrm>
            <a:off x="9982200" y="1139444"/>
            <a:ext cx="1981200" cy="590931"/>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spAutoFit/>
          </a:bodyPr>
          <a:lstStyle/>
          <a:p>
            <a:pPr>
              <a:lnSpc>
                <a:spcPct val="80000"/>
              </a:lnSpc>
              <a:spcAft>
                <a:spcPts val="400"/>
              </a:spcAft>
            </a:pPr>
            <a:r>
              <a:rPr lang="en-US" sz="2000">
                <a:solidFill>
                  <a:srgbClr val="595959"/>
                </a:solidFill>
                <a:latin typeface="Calibri"/>
                <a:cs typeface="Calibri"/>
              </a:rPr>
              <a:t>Estimated Final Agreement</a:t>
            </a:r>
          </a:p>
        </p:txBody>
      </p:sp>
      <p:pic>
        <p:nvPicPr>
          <p:cNvPr id="8" name="Graphic 7" descr="Flip calendar outline">
            <a:extLst>
              <a:ext uri="{FF2B5EF4-FFF2-40B4-BE49-F238E27FC236}">
                <a16:creationId xmlns:a16="http://schemas.microsoft.com/office/drawing/2014/main" id="{1DA10068-5EE6-4EF6-8743-D8D2B82948F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93799" y="1600200"/>
            <a:ext cx="1543050" cy="1546225"/>
          </a:xfrm>
          <a:prstGeom prst="rect">
            <a:avLst/>
          </a:prstGeom>
        </p:spPr>
      </p:pic>
      <p:sp>
        <p:nvSpPr>
          <p:cNvPr id="9" name="TextBox 8">
            <a:extLst>
              <a:ext uri="{FF2B5EF4-FFF2-40B4-BE49-F238E27FC236}">
                <a16:creationId xmlns:a16="http://schemas.microsoft.com/office/drawing/2014/main" id="{419AB325-2FB6-4D08-A519-103E540BD16B}"/>
              </a:ext>
            </a:extLst>
          </p:cNvPr>
          <p:cNvSpPr txBox="1"/>
          <p:nvPr/>
        </p:nvSpPr>
        <p:spPr bwMode="auto">
          <a:xfrm>
            <a:off x="7830711" y="2286000"/>
            <a:ext cx="1269226" cy="4926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a:lnSpc>
                <a:spcPct val="80000"/>
              </a:lnSpc>
              <a:spcAft>
                <a:spcPts val="400"/>
              </a:spcAft>
            </a:pPr>
            <a:r>
              <a:rPr lang="en-US" sz="1400">
                <a:solidFill>
                  <a:srgbClr val="595959"/>
                </a:solidFill>
                <a:latin typeface="Calibri"/>
                <a:cs typeface="Calibri"/>
              </a:rPr>
              <a:t>11/2017 –</a:t>
            </a:r>
          </a:p>
          <a:p>
            <a:pPr>
              <a:lnSpc>
                <a:spcPct val="80000"/>
              </a:lnSpc>
              <a:spcAft>
                <a:spcPts val="400"/>
              </a:spcAft>
            </a:pPr>
            <a:r>
              <a:rPr lang="en-US" sz="1400">
                <a:solidFill>
                  <a:srgbClr val="595959"/>
                </a:solidFill>
                <a:latin typeface="Calibri"/>
                <a:cs typeface="Calibri"/>
              </a:rPr>
              <a:t>3/2018</a:t>
            </a:r>
          </a:p>
        </p:txBody>
      </p:sp>
      <p:pic>
        <p:nvPicPr>
          <p:cNvPr id="10" name="Graphic 9" descr="Flip calendar outline">
            <a:extLst>
              <a:ext uri="{FF2B5EF4-FFF2-40B4-BE49-F238E27FC236}">
                <a16:creationId xmlns:a16="http://schemas.microsoft.com/office/drawing/2014/main" id="{C6E0B862-687C-4981-A5A4-52665BD4213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210800" y="1600200"/>
            <a:ext cx="1543050" cy="1546225"/>
          </a:xfrm>
          <a:prstGeom prst="rect">
            <a:avLst/>
          </a:prstGeom>
        </p:spPr>
      </p:pic>
      <p:sp>
        <p:nvSpPr>
          <p:cNvPr id="11" name="TextBox 10">
            <a:extLst>
              <a:ext uri="{FF2B5EF4-FFF2-40B4-BE49-F238E27FC236}">
                <a16:creationId xmlns:a16="http://schemas.microsoft.com/office/drawing/2014/main" id="{AE8774C6-92BB-4F31-9AE2-7451B764E7CC}"/>
              </a:ext>
            </a:extLst>
          </p:cNvPr>
          <p:cNvSpPr txBox="1"/>
          <p:nvPr/>
        </p:nvSpPr>
        <p:spPr bwMode="auto">
          <a:xfrm>
            <a:off x="10336406" y="2397825"/>
            <a:ext cx="1269226" cy="268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a:lnSpc>
                <a:spcPct val="80000"/>
              </a:lnSpc>
              <a:spcAft>
                <a:spcPts val="400"/>
              </a:spcAft>
            </a:pPr>
            <a:r>
              <a:rPr lang="en-US" sz="1400">
                <a:solidFill>
                  <a:srgbClr val="595959"/>
                </a:solidFill>
                <a:latin typeface="Calibri"/>
                <a:cs typeface="Calibri"/>
              </a:rPr>
              <a:t>10/2022</a:t>
            </a:r>
          </a:p>
        </p:txBody>
      </p:sp>
      <p:pic>
        <p:nvPicPr>
          <p:cNvPr id="12" name="Graphic 11" descr="Flip calendar outline">
            <a:extLst>
              <a:ext uri="{FF2B5EF4-FFF2-40B4-BE49-F238E27FC236}">
                <a16:creationId xmlns:a16="http://schemas.microsoft.com/office/drawing/2014/main" id="{23D0ECAE-A0CA-4CA4-8064-972AC610847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93799" y="2778635"/>
            <a:ext cx="1543050" cy="1546225"/>
          </a:xfrm>
          <a:prstGeom prst="rect">
            <a:avLst/>
          </a:prstGeom>
        </p:spPr>
      </p:pic>
      <p:sp>
        <p:nvSpPr>
          <p:cNvPr id="13" name="TextBox 12">
            <a:extLst>
              <a:ext uri="{FF2B5EF4-FFF2-40B4-BE49-F238E27FC236}">
                <a16:creationId xmlns:a16="http://schemas.microsoft.com/office/drawing/2014/main" id="{0D5F028F-6F1C-46EA-9010-705319D558BD}"/>
              </a:ext>
            </a:extLst>
          </p:cNvPr>
          <p:cNvSpPr txBox="1"/>
          <p:nvPr/>
        </p:nvSpPr>
        <p:spPr bwMode="auto">
          <a:xfrm>
            <a:off x="7830711" y="3464435"/>
            <a:ext cx="1269226" cy="4926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a:lnSpc>
                <a:spcPct val="80000"/>
              </a:lnSpc>
              <a:spcAft>
                <a:spcPts val="400"/>
              </a:spcAft>
            </a:pPr>
            <a:r>
              <a:rPr lang="en-US" sz="1400">
                <a:solidFill>
                  <a:srgbClr val="595959"/>
                </a:solidFill>
                <a:latin typeface="Calibri"/>
                <a:cs typeface="Calibri"/>
              </a:rPr>
              <a:t>4/2018 –</a:t>
            </a:r>
          </a:p>
          <a:p>
            <a:pPr>
              <a:lnSpc>
                <a:spcPct val="80000"/>
              </a:lnSpc>
              <a:spcAft>
                <a:spcPts val="400"/>
              </a:spcAft>
            </a:pPr>
            <a:r>
              <a:rPr lang="en-US" sz="1400">
                <a:solidFill>
                  <a:srgbClr val="595959"/>
                </a:solidFill>
                <a:latin typeface="Calibri"/>
                <a:cs typeface="Calibri"/>
              </a:rPr>
              <a:t>9/2020</a:t>
            </a:r>
          </a:p>
        </p:txBody>
      </p:sp>
      <p:pic>
        <p:nvPicPr>
          <p:cNvPr id="14" name="Graphic 13" descr="Flip calendar outline">
            <a:extLst>
              <a:ext uri="{FF2B5EF4-FFF2-40B4-BE49-F238E27FC236}">
                <a16:creationId xmlns:a16="http://schemas.microsoft.com/office/drawing/2014/main" id="{A06D3C17-EFF1-4B75-B406-4632B282A4C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210800" y="2834068"/>
            <a:ext cx="1543050" cy="1546225"/>
          </a:xfrm>
          <a:prstGeom prst="rect">
            <a:avLst/>
          </a:prstGeom>
        </p:spPr>
      </p:pic>
      <p:sp>
        <p:nvSpPr>
          <p:cNvPr id="15" name="TextBox 14">
            <a:extLst>
              <a:ext uri="{FF2B5EF4-FFF2-40B4-BE49-F238E27FC236}">
                <a16:creationId xmlns:a16="http://schemas.microsoft.com/office/drawing/2014/main" id="{3E027B9F-B485-4BA8-BD52-17D6110A287E}"/>
              </a:ext>
            </a:extLst>
          </p:cNvPr>
          <p:cNvSpPr txBox="1"/>
          <p:nvPr/>
        </p:nvSpPr>
        <p:spPr bwMode="auto">
          <a:xfrm>
            <a:off x="10302836" y="3643122"/>
            <a:ext cx="1269226" cy="268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a:lnSpc>
                <a:spcPct val="80000"/>
              </a:lnSpc>
              <a:spcAft>
                <a:spcPts val="400"/>
              </a:spcAft>
            </a:pPr>
            <a:r>
              <a:rPr lang="en-US" sz="1400">
                <a:solidFill>
                  <a:srgbClr val="595959"/>
                </a:solidFill>
                <a:latin typeface="Calibri"/>
                <a:cs typeface="Calibri"/>
              </a:rPr>
              <a:t>9/2024</a:t>
            </a:r>
          </a:p>
        </p:txBody>
      </p:sp>
      <p:pic>
        <p:nvPicPr>
          <p:cNvPr id="16" name="Graphic 15" descr="Flip calendar outline">
            <a:extLst>
              <a:ext uri="{FF2B5EF4-FFF2-40B4-BE49-F238E27FC236}">
                <a16:creationId xmlns:a16="http://schemas.microsoft.com/office/drawing/2014/main" id="{E192B0FA-E925-433A-BCD2-F40D8386BF7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69367" y="4079365"/>
            <a:ext cx="1543050" cy="1546225"/>
          </a:xfrm>
          <a:prstGeom prst="rect">
            <a:avLst/>
          </a:prstGeom>
        </p:spPr>
      </p:pic>
      <p:sp>
        <p:nvSpPr>
          <p:cNvPr id="17" name="TextBox 16">
            <a:extLst>
              <a:ext uri="{FF2B5EF4-FFF2-40B4-BE49-F238E27FC236}">
                <a16:creationId xmlns:a16="http://schemas.microsoft.com/office/drawing/2014/main" id="{618A657F-B551-4683-A80B-B2DF4312C6A0}"/>
              </a:ext>
            </a:extLst>
          </p:cNvPr>
          <p:cNvSpPr txBox="1"/>
          <p:nvPr/>
        </p:nvSpPr>
        <p:spPr bwMode="auto">
          <a:xfrm>
            <a:off x="7806279" y="4765165"/>
            <a:ext cx="1269226" cy="4926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a:lnSpc>
                <a:spcPct val="80000"/>
              </a:lnSpc>
              <a:spcAft>
                <a:spcPts val="400"/>
              </a:spcAft>
            </a:pPr>
            <a:r>
              <a:rPr lang="en-US" sz="1400">
                <a:solidFill>
                  <a:srgbClr val="595959"/>
                </a:solidFill>
                <a:latin typeface="Calibri"/>
                <a:cs typeface="Calibri"/>
              </a:rPr>
              <a:t>4/2018 –</a:t>
            </a:r>
          </a:p>
          <a:p>
            <a:pPr>
              <a:lnSpc>
                <a:spcPct val="80000"/>
              </a:lnSpc>
              <a:spcAft>
                <a:spcPts val="400"/>
              </a:spcAft>
            </a:pPr>
            <a:r>
              <a:rPr lang="en-US" sz="1400">
                <a:solidFill>
                  <a:srgbClr val="595959"/>
                </a:solidFill>
                <a:latin typeface="Calibri"/>
                <a:cs typeface="Calibri"/>
              </a:rPr>
              <a:t>9/2020</a:t>
            </a:r>
          </a:p>
        </p:txBody>
      </p:sp>
      <p:pic>
        <p:nvPicPr>
          <p:cNvPr id="18" name="Graphic 17" descr="Flip calendar outline">
            <a:extLst>
              <a:ext uri="{FF2B5EF4-FFF2-40B4-BE49-F238E27FC236}">
                <a16:creationId xmlns:a16="http://schemas.microsoft.com/office/drawing/2014/main" id="{910AE11E-D4F5-4DD1-B9CC-DC4E09BA27E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186368" y="4079365"/>
            <a:ext cx="1543050" cy="1546225"/>
          </a:xfrm>
          <a:prstGeom prst="rect">
            <a:avLst/>
          </a:prstGeom>
        </p:spPr>
      </p:pic>
      <p:sp>
        <p:nvSpPr>
          <p:cNvPr id="19" name="TextBox 18">
            <a:extLst>
              <a:ext uri="{FF2B5EF4-FFF2-40B4-BE49-F238E27FC236}">
                <a16:creationId xmlns:a16="http://schemas.microsoft.com/office/drawing/2014/main" id="{86944488-6548-4C3C-AECC-1BD375C2A85E}"/>
              </a:ext>
            </a:extLst>
          </p:cNvPr>
          <p:cNvSpPr txBox="1"/>
          <p:nvPr/>
        </p:nvSpPr>
        <p:spPr bwMode="auto">
          <a:xfrm>
            <a:off x="10302836" y="4868449"/>
            <a:ext cx="1269226" cy="268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a:lnSpc>
                <a:spcPct val="80000"/>
              </a:lnSpc>
              <a:spcAft>
                <a:spcPts val="400"/>
              </a:spcAft>
            </a:pPr>
            <a:r>
              <a:rPr lang="en-US" sz="1400">
                <a:solidFill>
                  <a:srgbClr val="595959"/>
                </a:solidFill>
                <a:latin typeface="Calibri"/>
                <a:cs typeface="Calibri"/>
              </a:rPr>
              <a:t>4/2025</a:t>
            </a:r>
          </a:p>
        </p:txBody>
      </p:sp>
      <p:pic>
        <p:nvPicPr>
          <p:cNvPr id="22" name="Graphic 21" descr="Flip calendar outline">
            <a:extLst>
              <a:ext uri="{FF2B5EF4-FFF2-40B4-BE49-F238E27FC236}">
                <a16:creationId xmlns:a16="http://schemas.microsoft.com/office/drawing/2014/main" id="{4CF6034C-21C0-4DA8-8BF5-DABB334F8B8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87952" y="5305954"/>
            <a:ext cx="1543050" cy="1546225"/>
          </a:xfrm>
          <a:prstGeom prst="rect">
            <a:avLst/>
          </a:prstGeom>
        </p:spPr>
      </p:pic>
      <p:sp>
        <p:nvSpPr>
          <p:cNvPr id="23" name="TextBox 22">
            <a:extLst>
              <a:ext uri="{FF2B5EF4-FFF2-40B4-BE49-F238E27FC236}">
                <a16:creationId xmlns:a16="http://schemas.microsoft.com/office/drawing/2014/main" id="{8151F94E-9ACA-438D-A8E9-DF942B484FBD}"/>
              </a:ext>
            </a:extLst>
          </p:cNvPr>
          <p:cNvSpPr txBox="1"/>
          <p:nvPr/>
        </p:nvSpPr>
        <p:spPr bwMode="auto">
          <a:xfrm>
            <a:off x="7824864" y="5991754"/>
            <a:ext cx="1269226" cy="4926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a:lnSpc>
                <a:spcPct val="80000"/>
              </a:lnSpc>
              <a:spcAft>
                <a:spcPts val="400"/>
              </a:spcAft>
            </a:pPr>
            <a:r>
              <a:rPr lang="en-US" sz="1400">
                <a:solidFill>
                  <a:srgbClr val="595959"/>
                </a:solidFill>
                <a:latin typeface="Calibri"/>
                <a:cs typeface="Calibri"/>
              </a:rPr>
              <a:t>10/2020 –</a:t>
            </a:r>
          </a:p>
          <a:p>
            <a:pPr>
              <a:lnSpc>
                <a:spcPct val="80000"/>
              </a:lnSpc>
              <a:spcAft>
                <a:spcPts val="400"/>
              </a:spcAft>
            </a:pPr>
            <a:r>
              <a:rPr lang="en-US" sz="1400">
                <a:solidFill>
                  <a:srgbClr val="595959"/>
                </a:solidFill>
                <a:latin typeface="Calibri"/>
                <a:cs typeface="Calibri"/>
              </a:rPr>
              <a:t>9/2021</a:t>
            </a:r>
          </a:p>
        </p:txBody>
      </p:sp>
      <p:pic>
        <p:nvPicPr>
          <p:cNvPr id="24" name="Graphic 23" descr="Flip calendar outline">
            <a:extLst>
              <a:ext uri="{FF2B5EF4-FFF2-40B4-BE49-F238E27FC236}">
                <a16:creationId xmlns:a16="http://schemas.microsoft.com/office/drawing/2014/main" id="{74092D1F-5B98-4487-97C6-E9FD3456983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212659" y="5257800"/>
            <a:ext cx="1543050" cy="1546225"/>
          </a:xfrm>
          <a:prstGeom prst="rect">
            <a:avLst/>
          </a:prstGeom>
        </p:spPr>
      </p:pic>
      <p:sp>
        <p:nvSpPr>
          <p:cNvPr id="25" name="TextBox 24">
            <a:extLst>
              <a:ext uri="{FF2B5EF4-FFF2-40B4-BE49-F238E27FC236}">
                <a16:creationId xmlns:a16="http://schemas.microsoft.com/office/drawing/2014/main" id="{E132E8F2-D957-4165-B189-EEC405EEB062}"/>
              </a:ext>
            </a:extLst>
          </p:cNvPr>
          <p:cNvSpPr txBox="1"/>
          <p:nvPr/>
        </p:nvSpPr>
        <p:spPr bwMode="auto">
          <a:xfrm>
            <a:off x="10323280" y="6059742"/>
            <a:ext cx="1269226" cy="268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a:lnSpc>
                <a:spcPct val="80000"/>
              </a:lnSpc>
              <a:spcAft>
                <a:spcPts val="400"/>
              </a:spcAft>
            </a:pPr>
            <a:r>
              <a:rPr lang="en-US" sz="1400">
                <a:solidFill>
                  <a:srgbClr val="595959"/>
                </a:solidFill>
                <a:latin typeface="Calibri"/>
                <a:cs typeface="Calibri"/>
              </a:rPr>
              <a:t>6/2026</a:t>
            </a:r>
          </a:p>
        </p:txBody>
      </p:sp>
    </p:spTree>
    <p:extLst>
      <p:ext uri="{BB962C8B-B14F-4D97-AF65-F5344CB8AC3E}">
        <p14:creationId xmlns:p14="http://schemas.microsoft.com/office/powerpoint/2010/main" val="233925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t>Analysis of how queue timing may affect potential CSI projects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fld id="{31C790AD-FA6F-AC4B-8DD5-8F16113E1AE2}" type="slidenum">
              <a:rPr lang="en-US" smtClean="0"/>
              <a:pPr/>
              <a:t>21</a:t>
            </a:fld>
            <a:endParaRPr lang="en-US"/>
          </a:p>
        </p:txBody>
      </p:sp>
      <p:sp>
        <p:nvSpPr>
          <p:cNvPr id="7" name="Content Placeholder 6">
            <a:extLst>
              <a:ext uri="{FF2B5EF4-FFF2-40B4-BE49-F238E27FC236}">
                <a16:creationId xmlns:a16="http://schemas.microsoft.com/office/drawing/2014/main" id="{ED94E014-6DDA-42AA-A6AB-E2C96A7E26D8}"/>
              </a:ext>
            </a:extLst>
          </p:cNvPr>
          <p:cNvSpPr>
            <a:spLocks noGrp="1"/>
          </p:cNvSpPr>
          <p:nvPr>
            <p:ph sz="half" idx="1"/>
          </p:nvPr>
        </p:nvSpPr>
        <p:spPr>
          <a:xfrm>
            <a:off x="558800" y="1057701"/>
            <a:ext cx="11277600" cy="5114499"/>
          </a:xfrm>
        </p:spPr>
        <p:txBody>
          <a:bodyPr/>
          <a:lstStyle/>
          <a:p>
            <a:r>
              <a:rPr lang="en-US" dirty="0"/>
              <a:t>We recognize that the first solicitation will only allow for projects that have already entered into the PJM queue </a:t>
            </a:r>
          </a:p>
          <a:p>
            <a:r>
              <a:rPr lang="en-US" dirty="0"/>
              <a:t>Projects </a:t>
            </a:r>
            <a:r>
              <a:rPr lang="en-US" b="1" dirty="0"/>
              <a:t>already in the PJM queue </a:t>
            </a:r>
            <a:r>
              <a:rPr lang="en-US" dirty="0"/>
              <a:t>are expected to execute final interconnection agreements between mid-2024 and mid-2026</a:t>
            </a:r>
          </a:p>
          <a:p>
            <a:pPr lvl="1"/>
            <a:r>
              <a:rPr lang="en-US" dirty="0"/>
              <a:t>As of May 2022, there are </a:t>
            </a:r>
            <a:r>
              <a:rPr lang="en-US" b="1" dirty="0"/>
              <a:t>77 NJ solar projects</a:t>
            </a:r>
            <a:r>
              <a:rPr lang="en-US" dirty="0"/>
              <a:t> active in the queue with a total capacity of </a:t>
            </a:r>
            <a:r>
              <a:rPr lang="en-US" b="1" dirty="0"/>
              <a:t>1,645 MW</a:t>
            </a:r>
            <a:r>
              <a:rPr lang="en-US" dirty="0"/>
              <a:t>. </a:t>
            </a:r>
            <a:r>
              <a:rPr lang="en-US" b="1" dirty="0"/>
              <a:t>Thirty-five projects </a:t>
            </a:r>
            <a:r>
              <a:rPr lang="en-US" dirty="0"/>
              <a:t>totaling </a:t>
            </a:r>
            <a:r>
              <a:rPr lang="en-US" b="1" dirty="0"/>
              <a:t>891 MW </a:t>
            </a:r>
            <a:r>
              <a:rPr lang="en-US" dirty="0"/>
              <a:t>have at least a completed </a:t>
            </a:r>
            <a:r>
              <a:rPr lang="en-US" dirty="0" smtClean="0"/>
              <a:t>Feasibility </a:t>
            </a:r>
            <a:r>
              <a:rPr lang="en-US" dirty="0"/>
              <a:t>Study.</a:t>
            </a:r>
          </a:p>
          <a:p>
            <a:pPr lvl="1"/>
            <a:r>
              <a:rPr lang="en-US" dirty="0"/>
              <a:t>Some of these projects may have received awards under the TI Program and therefore would be ineligible to compete in the CSI Program.</a:t>
            </a:r>
          </a:p>
          <a:p>
            <a:pPr lvl="1"/>
            <a:r>
              <a:rPr lang="en-US" dirty="0"/>
              <a:t>There also may be projects eligible for the CSI Program that proceed through a non-FERC interconnection process</a:t>
            </a:r>
          </a:p>
          <a:p>
            <a:r>
              <a:rPr lang="en-US" dirty="0"/>
              <a:t>New cycle #1: Queue open mid-2023 and final interconnection agreements expected to be completed in late 2027.</a:t>
            </a:r>
          </a:p>
          <a:p>
            <a:endParaRPr lang="en-US" dirty="0"/>
          </a:p>
        </p:txBody>
      </p:sp>
    </p:spTree>
    <p:extLst>
      <p:ext uri="{BB962C8B-B14F-4D97-AF65-F5344CB8AC3E}">
        <p14:creationId xmlns:p14="http://schemas.microsoft.com/office/powerpoint/2010/main" val="337619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BF525-9CD9-4F49-9D85-46C2B6889C75}"/>
              </a:ext>
            </a:extLst>
          </p:cNvPr>
          <p:cNvSpPr>
            <a:spLocks noGrp="1"/>
          </p:cNvSpPr>
          <p:nvPr>
            <p:ph type="title"/>
          </p:nvPr>
        </p:nvSpPr>
        <p:spPr>
          <a:xfrm>
            <a:off x="558800" y="152401"/>
            <a:ext cx="11074400" cy="765823"/>
          </a:xfrm>
        </p:spPr>
        <p:txBody>
          <a:bodyPr wrap="square" anchor="ctr">
            <a:normAutofit/>
          </a:bodyPr>
          <a:lstStyle/>
          <a:p>
            <a:r>
              <a:rPr lang="en-US"/>
              <a:t>For discussion: Understanding impacts of PJM Queue Reform</a:t>
            </a:r>
          </a:p>
        </p:txBody>
      </p:sp>
      <p:sp>
        <p:nvSpPr>
          <p:cNvPr id="4" name="Slide Number Placeholder 3">
            <a:extLst>
              <a:ext uri="{FF2B5EF4-FFF2-40B4-BE49-F238E27FC236}">
                <a16:creationId xmlns:a16="http://schemas.microsoft.com/office/drawing/2014/main" id="{A910C9A0-3FC9-4398-8D76-35467B3EEFDE}"/>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22</a:t>
            </a:fld>
            <a:endParaRPr lang="en-US"/>
          </a:p>
        </p:txBody>
      </p:sp>
      <p:graphicFrame>
        <p:nvGraphicFramePr>
          <p:cNvPr id="6" name="Content Placeholder 1">
            <a:extLst>
              <a:ext uri="{FF2B5EF4-FFF2-40B4-BE49-F238E27FC236}">
                <a16:creationId xmlns:a16="http://schemas.microsoft.com/office/drawing/2014/main" id="{854D0065-C7D5-B5A9-A13C-7E20148F23ED}"/>
              </a:ext>
            </a:extLst>
          </p:cNvPr>
          <p:cNvGraphicFramePr>
            <a:graphicFrameLocks noGrp="1"/>
          </p:cNvGraphicFramePr>
          <p:nvPr>
            <p:ph sz="half" idx="1"/>
            <p:extLst>
              <p:ext uri="{D42A27DB-BD31-4B8C-83A1-F6EECF244321}">
                <p14:modId xmlns:p14="http://schemas.microsoft.com/office/powerpoint/2010/main" val="2081098045"/>
              </p:ext>
            </p:extLst>
          </p:nvPr>
        </p:nvGraphicFramePr>
        <p:xfrm>
          <a:off x="1320800" y="1524000"/>
          <a:ext cx="965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472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549440-813E-0B42-FEE9-97C870A88E60}"/>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43053633-144F-E1C5-0ADD-2BAB5C09E887}"/>
              </a:ext>
            </a:extLst>
          </p:cNvPr>
          <p:cNvSpPr>
            <a:spLocks noGrp="1"/>
          </p:cNvSpPr>
          <p:nvPr>
            <p:ph type="body" sz="quarter" idx="16"/>
          </p:nvPr>
        </p:nvSpPr>
        <p:spPr/>
        <p:txBody>
          <a:bodyPr/>
          <a:lstStyle/>
          <a:p>
            <a:endParaRPr lang="en-US"/>
          </a:p>
        </p:txBody>
      </p:sp>
      <p:sp>
        <p:nvSpPr>
          <p:cNvPr id="6" name="Text Placeholder 5">
            <a:extLst>
              <a:ext uri="{FF2B5EF4-FFF2-40B4-BE49-F238E27FC236}">
                <a16:creationId xmlns:a16="http://schemas.microsoft.com/office/drawing/2014/main" id="{88B0A40C-FEBF-19E4-6DF3-1D738B17AED5}"/>
              </a:ext>
            </a:extLst>
          </p:cNvPr>
          <p:cNvSpPr>
            <a:spLocks noGrp="1"/>
          </p:cNvSpPr>
          <p:nvPr>
            <p:ph type="body" sz="quarter" idx="17"/>
          </p:nvPr>
        </p:nvSpPr>
        <p:spPr/>
        <p:txBody>
          <a:bodyPr/>
          <a:lstStyle/>
          <a:p>
            <a:endParaRPr lang="en-US"/>
          </a:p>
        </p:txBody>
      </p:sp>
      <p:sp>
        <p:nvSpPr>
          <p:cNvPr id="7" name="Rectangle 6">
            <a:extLst>
              <a:ext uri="{FF2B5EF4-FFF2-40B4-BE49-F238E27FC236}">
                <a16:creationId xmlns:a16="http://schemas.microsoft.com/office/drawing/2014/main" id="{0BCCF2F9-5E45-8634-AF2F-4B12FE006C12}"/>
              </a:ext>
            </a:extLst>
          </p:cNvPr>
          <p:cNvSpPr/>
          <p:nvPr/>
        </p:nvSpPr>
        <p:spPr bwMode="auto">
          <a:xfrm>
            <a:off x="533400" y="5943600"/>
            <a:ext cx="6400800" cy="8382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 name="Text Placeholder 8">
            <a:extLst>
              <a:ext uri="{FF2B5EF4-FFF2-40B4-BE49-F238E27FC236}">
                <a16:creationId xmlns:a16="http://schemas.microsoft.com/office/drawing/2014/main" id="{328E4DDF-8F29-4DFD-8A95-35276FCBEFDB}"/>
              </a:ext>
            </a:extLst>
          </p:cNvPr>
          <p:cNvSpPr>
            <a:spLocks noGrp="1"/>
          </p:cNvSpPr>
          <p:nvPr>
            <p:ph type="body" sz="quarter" idx="12"/>
          </p:nvPr>
        </p:nvSpPr>
        <p:spPr/>
        <p:txBody>
          <a:bodyPr/>
          <a:lstStyle/>
          <a:p>
            <a:r>
              <a:rPr lang="en-US"/>
              <a:t>Bid Participation Fee/Escrow Recommendations</a:t>
            </a:r>
          </a:p>
        </p:txBody>
      </p:sp>
    </p:spTree>
    <p:extLst>
      <p:ext uri="{BB962C8B-B14F-4D97-AF65-F5344CB8AC3E}">
        <p14:creationId xmlns:p14="http://schemas.microsoft.com/office/powerpoint/2010/main" val="3854422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9E9855-EC63-404C-85E7-78792A209177}"/>
              </a:ext>
            </a:extLst>
          </p:cNvPr>
          <p:cNvSpPr>
            <a:spLocks noGrp="1"/>
          </p:cNvSpPr>
          <p:nvPr>
            <p:ph type="body" idx="1"/>
          </p:nvPr>
        </p:nvSpPr>
        <p:spPr>
          <a:xfrm>
            <a:off x="609600" y="1233250"/>
            <a:ext cx="5386917" cy="443150"/>
          </a:xfrm>
        </p:spPr>
        <p:txBody>
          <a:bodyPr/>
          <a:lstStyle/>
          <a:p>
            <a:r>
              <a:rPr lang="en-US"/>
              <a:t>State</a:t>
            </a:r>
          </a:p>
        </p:txBody>
      </p:sp>
      <p:sp>
        <p:nvSpPr>
          <p:cNvPr id="2" name="Content Placeholder 1">
            <a:extLst>
              <a:ext uri="{FF2B5EF4-FFF2-40B4-BE49-F238E27FC236}">
                <a16:creationId xmlns:a16="http://schemas.microsoft.com/office/drawing/2014/main" id="{B5AFAAA7-DA18-4FA6-9FB0-3048EDECE4D0}"/>
              </a:ext>
            </a:extLst>
          </p:cNvPr>
          <p:cNvSpPr>
            <a:spLocks noGrp="1"/>
          </p:cNvSpPr>
          <p:nvPr>
            <p:ph sz="half" idx="2"/>
          </p:nvPr>
        </p:nvSpPr>
        <p:spPr>
          <a:xfrm>
            <a:off x="609601" y="1744684"/>
            <a:ext cx="3276599" cy="4121349"/>
          </a:xfrm>
        </p:spPr>
        <p:txBody>
          <a:bodyPr/>
          <a:lstStyle/>
          <a:p>
            <a:pPr>
              <a:spcAft>
                <a:spcPts val="8000"/>
              </a:spcAft>
            </a:pPr>
            <a:r>
              <a:rPr lang="en-US"/>
              <a:t>New York</a:t>
            </a:r>
          </a:p>
          <a:p>
            <a:pPr>
              <a:spcAft>
                <a:spcPts val="10000"/>
              </a:spcAft>
            </a:pPr>
            <a:r>
              <a:rPr lang="en-US"/>
              <a:t>Massachusetts</a:t>
            </a:r>
          </a:p>
          <a:p>
            <a:pPr>
              <a:spcAft>
                <a:spcPts val="10000"/>
              </a:spcAft>
            </a:pPr>
            <a:r>
              <a:rPr lang="en-US"/>
              <a:t>Illinois</a:t>
            </a:r>
          </a:p>
          <a:p>
            <a:pPr>
              <a:spcAft>
                <a:spcPts val="4000"/>
              </a:spcAft>
            </a:pPr>
            <a:endParaRPr lang="en-US"/>
          </a:p>
          <a:p>
            <a:pPr>
              <a:spcAft>
                <a:spcPts val="4000"/>
              </a:spcAft>
            </a:pPr>
            <a:endParaRPr lang="en-US"/>
          </a:p>
        </p:txBody>
      </p:sp>
      <p:sp>
        <p:nvSpPr>
          <p:cNvPr id="6" name="Text Placeholder 5">
            <a:extLst>
              <a:ext uri="{FF2B5EF4-FFF2-40B4-BE49-F238E27FC236}">
                <a16:creationId xmlns:a16="http://schemas.microsoft.com/office/drawing/2014/main" id="{467032E8-FC8B-47F1-B074-B0AE90805794}"/>
              </a:ext>
            </a:extLst>
          </p:cNvPr>
          <p:cNvSpPr>
            <a:spLocks noGrp="1"/>
          </p:cNvSpPr>
          <p:nvPr>
            <p:ph type="body" sz="quarter" idx="3"/>
          </p:nvPr>
        </p:nvSpPr>
        <p:spPr>
          <a:xfrm>
            <a:off x="6193368" y="1233250"/>
            <a:ext cx="5389033" cy="443150"/>
          </a:xfrm>
        </p:spPr>
        <p:txBody>
          <a:bodyPr/>
          <a:lstStyle/>
          <a:p>
            <a:r>
              <a:rPr lang="en-US"/>
              <a:t>Details</a:t>
            </a:r>
          </a:p>
        </p:txBody>
      </p:sp>
      <p:sp>
        <p:nvSpPr>
          <p:cNvPr id="7" name="Content Placeholder 6">
            <a:extLst>
              <a:ext uri="{FF2B5EF4-FFF2-40B4-BE49-F238E27FC236}">
                <a16:creationId xmlns:a16="http://schemas.microsoft.com/office/drawing/2014/main" id="{92806173-8007-4666-86EB-9F6399ACF41D}"/>
              </a:ext>
            </a:extLst>
          </p:cNvPr>
          <p:cNvSpPr>
            <a:spLocks noGrp="1"/>
          </p:cNvSpPr>
          <p:nvPr>
            <p:ph sz="quarter" idx="4"/>
          </p:nvPr>
        </p:nvSpPr>
        <p:spPr>
          <a:xfrm>
            <a:off x="5105400" y="1762826"/>
            <a:ext cx="6858000" cy="4533399"/>
          </a:xfrm>
        </p:spPr>
        <p:txBody>
          <a:bodyPr lIns="91440" tIns="45720" rIns="91440" bIns="45720" anchor="t"/>
          <a:lstStyle/>
          <a:p>
            <a:pPr marL="0" indent="0">
              <a:buNone/>
            </a:pPr>
            <a:r>
              <a:rPr lang="en-US" sz="1800"/>
              <a:t>Non-refundable according to the schedule below</a:t>
            </a:r>
          </a:p>
          <a:p>
            <a:pPr marL="0" indent="0">
              <a:buNone/>
            </a:pPr>
            <a:endParaRPr lang="en-US" sz="1800"/>
          </a:p>
          <a:p>
            <a:pPr marL="0" indent="0">
              <a:buNone/>
            </a:pPr>
            <a:endParaRPr lang="en-US" sz="1800"/>
          </a:p>
          <a:p>
            <a:pPr marL="0" indent="0">
              <a:buNone/>
            </a:pPr>
            <a:endParaRPr lang="en-US" sz="1800"/>
          </a:p>
          <a:p>
            <a:pPr marL="0" indent="0">
              <a:buNone/>
            </a:pPr>
            <a:r>
              <a:rPr lang="en-US" sz="1800"/>
              <a:t>$25 / kW performance guarantee refunded to unsuccessful bidders and selected bidders who meet Program Effective Date requirements</a:t>
            </a:r>
          </a:p>
          <a:p>
            <a:pPr marL="0" indent="0">
              <a:buNone/>
            </a:pPr>
            <a:endParaRPr lang="en-US" sz="1800"/>
          </a:p>
          <a:p>
            <a:pPr marL="0" indent="0">
              <a:buNone/>
            </a:pPr>
            <a:endParaRPr lang="en-US" sz="1800"/>
          </a:p>
          <a:p>
            <a:pPr marL="0" indent="0">
              <a:buNone/>
            </a:pPr>
            <a:endParaRPr lang="en-US" sz="1800"/>
          </a:p>
          <a:p>
            <a:pPr marL="0" indent="0">
              <a:buNone/>
            </a:pPr>
            <a:r>
              <a:rPr lang="en-US" sz="1800"/>
              <a:t>$10/ kW non-refundable application fee, not to exceed $5,000 per project</a:t>
            </a:r>
          </a:p>
        </p:txBody>
      </p:sp>
      <p:sp>
        <p:nvSpPr>
          <p:cNvPr id="3" name="Title 2">
            <a:extLst>
              <a:ext uri="{FF2B5EF4-FFF2-40B4-BE49-F238E27FC236}">
                <a16:creationId xmlns:a16="http://schemas.microsoft.com/office/drawing/2014/main" id="{20065E8E-BCB9-4E5B-A248-F353FB9D0768}"/>
              </a:ext>
            </a:extLst>
          </p:cNvPr>
          <p:cNvSpPr>
            <a:spLocks noGrp="1"/>
          </p:cNvSpPr>
          <p:nvPr>
            <p:ph type="title"/>
          </p:nvPr>
        </p:nvSpPr>
        <p:spPr/>
        <p:txBody>
          <a:bodyPr/>
          <a:lstStyle/>
          <a:p>
            <a:r>
              <a:rPr lang="en-US"/>
              <a:t>Bid participation fee – reference states</a:t>
            </a:r>
          </a:p>
        </p:txBody>
      </p:sp>
      <p:sp>
        <p:nvSpPr>
          <p:cNvPr id="4" name="Slide Number Placeholder 3">
            <a:extLst>
              <a:ext uri="{FF2B5EF4-FFF2-40B4-BE49-F238E27FC236}">
                <a16:creationId xmlns:a16="http://schemas.microsoft.com/office/drawing/2014/main" id="{FD4B2635-953D-4DFE-A9C4-BFFDB9E9AA8C}"/>
              </a:ext>
            </a:extLst>
          </p:cNvPr>
          <p:cNvSpPr>
            <a:spLocks noGrp="1"/>
          </p:cNvSpPr>
          <p:nvPr>
            <p:ph type="sldNum" sz="quarter" idx="11"/>
          </p:nvPr>
        </p:nvSpPr>
        <p:spPr/>
        <p:txBody>
          <a:bodyPr/>
          <a:lstStyle/>
          <a:p>
            <a:fld id="{31C790AD-FA6F-AC4B-8DD5-8F16113E1AE2}" type="slidenum">
              <a:rPr lang="en-US" smtClean="0"/>
              <a:pPr/>
              <a:t>24</a:t>
            </a:fld>
            <a:endParaRPr lang="en-US"/>
          </a:p>
        </p:txBody>
      </p:sp>
      <p:pic>
        <p:nvPicPr>
          <p:cNvPr id="12" name="Picture 11">
            <a:extLst>
              <a:ext uri="{FF2B5EF4-FFF2-40B4-BE49-F238E27FC236}">
                <a16:creationId xmlns:a16="http://schemas.microsoft.com/office/drawing/2014/main" id="{42CE84CD-E16A-40FB-85D4-98892DE13F82}"/>
              </a:ext>
            </a:extLst>
          </p:cNvPr>
          <p:cNvPicPr>
            <a:picLocks noChangeAspect="1"/>
          </p:cNvPicPr>
          <p:nvPr/>
        </p:nvPicPr>
        <p:blipFill>
          <a:blip r:embed="rId3"/>
          <a:stretch>
            <a:fillRect/>
          </a:stretch>
        </p:blipFill>
        <p:spPr>
          <a:xfrm>
            <a:off x="5970496" y="2087354"/>
            <a:ext cx="3644829" cy="1030607"/>
          </a:xfrm>
          <a:prstGeom prst="rect">
            <a:avLst/>
          </a:prstGeom>
        </p:spPr>
      </p:pic>
      <p:sp>
        <p:nvSpPr>
          <p:cNvPr id="13" name="Arrow: Right 12">
            <a:extLst>
              <a:ext uri="{FF2B5EF4-FFF2-40B4-BE49-F238E27FC236}">
                <a16:creationId xmlns:a16="http://schemas.microsoft.com/office/drawing/2014/main" id="{944958DB-EB17-49AC-63D4-CD8659B37EDA}"/>
              </a:ext>
            </a:extLst>
          </p:cNvPr>
          <p:cNvSpPr/>
          <p:nvPr/>
        </p:nvSpPr>
        <p:spPr bwMode="auto">
          <a:xfrm>
            <a:off x="3608297" y="1762826"/>
            <a:ext cx="914400" cy="457200"/>
          </a:xfrm>
          <a:prstGeom prst="rightArrow">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b="0">
              <a:solidFill>
                <a:srgbClr val="000000"/>
              </a:solidFill>
            </a:endParaRPr>
          </a:p>
        </p:txBody>
      </p:sp>
      <p:sp>
        <p:nvSpPr>
          <p:cNvPr id="14" name="Arrow: Right 13">
            <a:extLst>
              <a:ext uri="{FF2B5EF4-FFF2-40B4-BE49-F238E27FC236}">
                <a16:creationId xmlns:a16="http://schemas.microsoft.com/office/drawing/2014/main" id="{E07BD33A-E01B-3647-DA99-DE05BF8D479A}"/>
              </a:ext>
            </a:extLst>
          </p:cNvPr>
          <p:cNvSpPr/>
          <p:nvPr/>
        </p:nvSpPr>
        <p:spPr bwMode="auto">
          <a:xfrm>
            <a:off x="3605458" y="3150024"/>
            <a:ext cx="914400" cy="457200"/>
          </a:xfrm>
          <a:prstGeom prst="rightArrow">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b="0">
              <a:solidFill>
                <a:srgbClr val="000000"/>
              </a:solidFill>
            </a:endParaRPr>
          </a:p>
        </p:txBody>
      </p:sp>
      <p:sp>
        <p:nvSpPr>
          <p:cNvPr id="15" name="Arrow: Right 14">
            <a:extLst>
              <a:ext uri="{FF2B5EF4-FFF2-40B4-BE49-F238E27FC236}">
                <a16:creationId xmlns:a16="http://schemas.microsoft.com/office/drawing/2014/main" id="{3C886F36-3506-1BA0-1E34-7C791F32C047}"/>
              </a:ext>
            </a:extLst>
          </p:cNvPr>
          <p:cNvSpPr/>
          <p:nvPr/>
        </p:nvSpPr>
        <p:spPr bwMode="auto">
          <a:xfrm>
            <a:off x="3605458" y="4783964"/>
            <a:ext cx="914400" cy="457200"/>
          </a:xfrm>
          <a:prstGeom prst="rightArrow">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400" b="0">
              <a:solidFill>
                <a:srgbClr val="000000"/>
              </a:solidFill>
            </a:endParaRPr>
          </a:p>
        </p:txBody>
      </p:sp>
    </p:spTree>
    <p:extLst>
      <p:ext uri="{BB962C8B-B14F-4D97-AF65-F5344CB8AC3E}">
        <p14:creationId xmlns:p14="http://schemas.microsoft.com/office/powerpoint/2010/main" val="1796127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t>PJM’s proposed process – deposits summary</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fld id="{31C790AD-FA6F-AC4B-8DD5-8F16113E1AE2}" type="slidenum">
              <a:rPr lang="en-US" smtClean="0"/>
              <a:pPr/>
              <a:t>25</a:t>
            </a:fld>
            <a:endParaRPr lang="en-US"/>
          </a:p>
        </p:txBody>
      </p:sp>
      <p:sp>
        <p:nvSpPr>
          <p:cNvPr id="7" name="Content Placeholder 6">
            <a:extLst>
              <a:ext uri="{FF2B5EF4-FFF2-40B4-BE49-F238E27FC236}">
                <a16:creationId xmlns:a16="http://schemas.microsoft.com/office/drawing/2014/main" id="{ED94E014-6DDA-42AA-A6AB-E2C96A7E26D8}"/>
              </a:ext>
            </a:extLst>
          </p:cNvPr>
          <p:cNvSpPr>
            <a:spLocks noGrp="1"/>
          </p:cNvSpPr>
          <p:nvPr>
            <p:ph sz="half" idx="1"/>
          </p:nvPr>
        </p:nvSpPr>
        <p:spPr>
          <a:xfrm>
            <a:off x="762000" y="1828800"/>
            <a:ext cx="5029200" cy="4343400"/>
          </a:xfrm>
        </p:spPr>
        <p:txBody>
          <a:bodyPr/>
          <a:lstStyle/>
          <a:p>
            <a:r>
              <a:rPr lang="en-US"/>
              <a:t>Covers study costs</a:t>
            </a:r>
          </a:p>
          <a:p>
            <a:r>
              <a:rPr lang="en-US"/>
              <a:t>10% non-refundable</a:t>
            </a:r>
          </a:p>
          <a:p>
            <a:r>
              <a:rPr lang="en-US"/>
              <a:t>Due one time at beginning of study process</a:t>
            </a:r>
          </a:p>
        </p:txBody>
      </p:sp>
      <p:sp>
        <p:nvSpPr>
          <p:cNvPr id="5" name="Content Placeholder 6">
            <a:extLst>
              <a:ext uri="{FF2B5EF4-FFF2-40B4-BE49-F238E27FC236}">
                <a16:creationId xmlns:a16="http://schemas.microsoft.com/office/drawing/2014/main" id="{B92A2C2A-3726-8DDD-4581-EB9515F05C55}"/>
              </a:ext>
            </a:extLst>
          </p:cNvPr>
          <p:cNvSpPr txBox="1">
            <a:spLocks/>
          </p:cNvSpPr>
          <p:nvPr/>
        </p:nvSpPr>
        <p:spPr>
          <a:xfrm>
            <a:off x="6096000" y="1828800"/>
            <a:ext cx="5867400" cy="4343400"/>
          </a:xfrm>
          <a:prstGeom prst="rect">
            <a:avLst/>
          </a:prstGeom>
        </p:spPr>
        <p:txBody>
          <a:bodyPr/>
          <a:lstStyle>
            <a:lvl1pPr marL="342900" indent="-342900" algn="l" rtl="0" eaLnBrk="1" fontAlgn="base" hangingPunct="1">
              <a:spcBef>
                <a:spcPct val="20000"/>
              </a:spcBef>
              <a:spcAft>
                <a:spcPct val="0"/>
              </a:spcAft>
              <a:buClr>
                <a:srgbClr val="D70D17"/>
              </a:buClr>
              <a:buSzPct val="110000"/>
              <a:buFont typeface="Wingdings" charset="0"/>
              <a:buChar char="§"/>
              <a:defRPr sz="2600" b="0" i="0">
                <a:solidFill>
                  <a:schemeClr val="tx2"/>
                </a:solidFill>
                <a:latin typeface="Calibri"/>
                <a:ea typeface="+mn-ea"/>
                <a:cs typeface="Calibri"/>
              </a:defRPr>
            </a:lvl1pPr>
            <a:lvl2pPr marL="667512" indent="-285750" algn="l" rtl="0" eaLnBrk="1" fontAlgn="base" hangingPunct="1">
              <a:spcBef>
                <a:spcPct val="20000"/>
              </a:spcBef>
              <a:spcAft>
                <a:spcPct val="0"/>
              </a:spcAft>
              <a:buClr>
                <a:srgbClr val="D70D17"/>
              </a:buClr>
              <a:buSzPct val="130000"/>
              <a:buFont typeface="Calibri" panose="020F0502020204030204" pitchFamily="34" charset="0"/>
              <a:buChar char="‐"/>
              <a:defRPr sz="2200" b="0" i="0">
                <a:solidFill>
                  <a:schemeClr val="tx2"/>
                </a:solidFill>
                <a:latin typeface="Calibri"/>
                <a:ea typeface="+mn-ea"/>
                <a:cs typeface="Calibri"/>
              </a:defRPr>
            </a:lvl2pPr>
            <a:lvl3pPr marL="886968" indent="-228600" algn="l" rtl="0" eaLnBrk="1" fontAlgn="base" hangingPunct="1">
              <a:spcBef>
                <a:spcPct val="20000"/>
              </a:spcBef>
              <a:spcAft>
                <a:spcPct val="0"/>
              </a:spcAft>
              <a:buClr>
                <a:srgbClr val="D70D17"/>
              </a:buClr>
              <a:buSzPct val="110000"/>
              <a:buFont typeface="Arial" panose="020B0604020202020204" pitchFamily="34" charset="0"/>
              <a:buChar char="•"/>
              <a:defRPr sz="2000" b="0" i="0">
                <a:solidFill>
                  <a:schemeClr val="tx2"/>
                </a:solidFill>
                <a:latin typeface="Calibri"/>
                <a:ea typeface="+mn-ea"/>
                <a:cs typeface="Calibri"/>
              </a:defRPr>
            </a:lvl3pPr>
            <a:lvl4pPr marL="1143000" indent="-228600" algn="l" rtl="0" eaLnBrk="1" fontAlgn="base" hangingPunct="1">
              <a:spcBef>
                <a:spcPct val="20000"/>
              </a:spcBef>
              <a:spcAft>
                <a:spcPct val="0"/>
              </a:spcAft>
              <a:buClr>
                <a:srgbClr val="D70D17"/>
              </a:buClr>
              <a:buSzPct val="90000"/>
              <a:buFont typeface="Wingdings" panose="05000000000000000000" pitchFamily="2" charset="2"/>
              <a:buChar char="§"/>
              <a:defRPr sz="1800">
                <a:solidFill>
                  <a:schemeClr val="tx2"/>
                </a:solidFill>
                <a:latin typeface="+mn-lt"/>
                <a:ea typeface="+mn-ea"/>
              </a:defRPr>
            </a:lvl4pPr>
            <a:lvl5pPr marL="2057400" indent="-228600" algn="l" rtl="0" eaLnBrk="1" fontAlgn="base" hangingPunct="1">
              <a:spcBef>
                <a:spcPct val="20000"/>
              </a:spcBef>
              <a:spcAft>
                <a:spcPct val="0"/>
              </a:spcAft>
              <a:buClr>
                <a:srgbClr val="D70D17"/>
              </a:buClr>
              <a:buSzPct val="110000"/>
              <a:buFont typeface="Wingdings" charset="0"/>
              <a:buChar char="§"/>
              <a:defRPr sz="1600">
                <a:solidFill>
                  <a:schemeClr val="tx2"/>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9pPr>
          </a:lstStyle>
          <a:p>
            <a:r>
              <a:rPr lang="en-US" kern="0"/>
              <a:t>Funds committed based on project size/study results</a:t>
            </a:r>
          </a:p>
          <a:p>
            <a:r>
              <a:rPr lang="en-US" kern="0"/>
              <a:t>Not used to fund studies</a:t>
            </a:r>
          </a:p>
          <a:p>
            <a:r>
              <a:rPr lang="en-US" kern="0"/>
              <a:t>Determined at the time they are due; not refunded or reduced based on later project reductions or cost allocation changes</a:t>
            </a:r>
          </a:p>
          <a:p>
            <a:endParaRPr lang="en-US" kern="0"/>
          </a:p>
        </p:txBody>
      </p:sp>
      <p:sp>
        <p:nvSpPr>
          <p:cNvPr id="2" name="Rectangle 1">
            <a:extLst>
              <a:ext uri="{FF2B5EF4-FFF2-40B4-BE49-F238E27FC236}">
                <a16:creationId xmlns:a16="http://schemas.microsoft.com/office/drawing/2014/main" id="{65B3D0DC-7723-1477-29E2-DD473372E1AF}"/>
              </a:ext>
            </a:extLst>
          </p:cNvPr>
          <p:cNvSpPr/>
          <p:nvPr/>
        </p:nvSpPr>
        <p:spPr bwMode="auto">
          <a:xfrm>
            <a:off x="838200" y="1295400"/>
            <a:ext cx="4876800" cy="409375"/>
          </a:xfrm>
          <a:prstGeom prst="rect">
            <a:avLst/>
          </a:prstGeom>
          <a:solidFill>
            <a:srgbClr val="F19A93"/>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Study Deposit</a:t>
            </a:r>
          </a:p>
        </p:txBody>
      </p:sp>
      <p:sp>
        <p:nvSpPr>
          <p:cNvPr id="8" name="Rectangle 7">
            <a:extLst>
              <a:ext uri="{FF2B5EF4-FFF2-40B4-BE49-F238E27FC236}">
                <a16:creationId xmlns:a16="http://schemas.microsoft.com/office/drawing/2014/main" id="{36F18FF9-6430-2DDE-7596-790FDD089EA5}"/>
              </a:ext>
            </a:extLst>
          </p:cNvPr>
          <p:cNvSpPr/>
          <p:nvPr/>
        </p:nvSpPr>
        <p:spPr bwMode="auto">
          <a:xfrm>
            <a:off x="6248400" y="1295400"/>
            <a:ext cx="4876800" cy="409375"/>
          </a:xfrm>
          <a:prstGeom prst="rect">
            <a:avLst/>
          </a:prstGeom>
          <a:solidFill>
            <a:srgbClr val="F19A93"/>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rPr>
              <a:t>Readiness Deposit</a:t>
            </a:r>
          </a:p>
        </p:txBody>
      </p:sp>
      <p:pic>
        <p:nvPicPr>
          <p:cNvPr id="9" name="Picture 8">
            <a:extLst>
              <a:ext uri="{FF2B5EF4-FFF2-40B4-BE49-F238E27FC236}">
                <a16:creationId xmlns:a16="http://schemas.microsoft.com/office/drawing/2014/main" id="{D0D004DA-E15D-A75E-FD54-2B05A923F139}"/>
              </a:ext>
            </a:extLst>
          </p:cNvPr>
          <p:cNvPicPr>
            <a:picLocks noChangeAspect="1"/>
          </p:cNvPicPr>
          <p:nvPr/>
        </p:nvPicPr>
        <p:blipFill>
          <a:blip r:embed="rId3"/>
          <a:stretch>
            <a:fillRect/>
          </a:stretch>
        </p:blipFill>
        <p:spPr>
          <a:xfrm>
            <a:off x="1051312" y="3729623"/>
            <a:ext cx="4171950" cy="2504589"/>
          </a:xfrm>
          <a:prstGeom prst="rect">
            <a:avLst/>
          </a:prstGeom>
        </p:spPr>
      </p:pic>
      <p:pic>
        <p:nvPicPr>
          <p:cNvPr id="11" name="Picture 10">
            <a:extLst>
              <a:ext uri="{FF2B5EF4-FFF2-40B4-BE49-F238E27FC236}">
                <a16:creationId xmlns:a16="http://schemas.microsoft.com/office/drawing/2014/main" id="{F9DC2F0C-DBA2-7184-6139-11B709C0C8B2}"/>
              </a:ext>
            </a:extLst>
          </p:cNvPr>
          <p:cNvPicPr>
            <a:picLocks noChangeAspect="1"/>
          </p:cNvPicPr>
          <p:nvPr/>
        </p:nvPicPr>
        <p:blipFill>
          <a:blip r:embed="rId4"/>
          <a:stretch>
            <a:fillRect/>
          </a:stretch>
        </p:blipFill>
        <p:spPr>
          <a:xfrm>
            <a:off x="5523725" y="5104755"/>
            <a:ext cx="6553200" cy="915690"/>
          </a:xfrm>
          <a:prstGeom prst="rect">
            <a:avLst/>
          </a:prstGeom>
          <a:ln>
            <a:solidFill>
              <a:schemeClr val="accent1"/>
            </a:solidFill>
          </a:ln>
        </p:spPr>
      </p:pic>
    </p:spTree>
    <p:extLst>
      <p:ext uri="{BB962C8B-B14F-4D97-AF65-F5344CB8AC3E}">
        <p14:creationId xmlns:p14="http://schemas.microsoft.com/office/powerpoint/2010/main" val="3749192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a:xfrm>
            <a:off x="558800" y="152401"/>
            <a:ext cx="11074400" cy="765823"/>
          </a:xfrm>
        </p:spPr>
        <p:txBody>
          <a:bodyPr wrap="square" anchor="ctr">
            <a:normAutofit/>
          </a:bodyPr>
          <a:lstStyle/>
          <a:p>
            <a:r>
              <a:rPr lang="en-US"/>
              <a:t>Bid participation fee/escrow recommendations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26</a:t>
            </a:fld>
            <a:endParaRPr lang="en-US"/>
          </a:p>
        </p:txBody>
      </p:sp>
      <p:graphicFrame>
        <p:nvGraphicFramePr>
          <p:cNvPr id="12" name="Content Placeholder 9">
            <a:extLst>
              <a:ext uri="{FF2B5EF4-FFF2-40B4-BE49-F238E27FC236}">
                <a16:creationId xmlns:a16="http://schemas.microsoft.com/office/drawing/2014/main" id="{E7DABFDC-FFAE-61B3-EB48-BF05836C91EF}"/>
              </a:ext>
            </a:extLst>
          </p:cNvPr>
          <p:cNvGraphicFramePr>
            <a:graphicFrameLocks noGrp="1"/>
          </p:cNvGraphicFramePr>
          <p:nvPr>
            <p:ph sz="half" idx="1"/>
            <p:extLst>
              <p:ext uri="{D42A27DB-BD31-4B8C-83A1-F6EECF244321}">
                <p14:modId xmlns:p14="http://schemas.microsoft.com/office/powerpoint/2010/main" val="3617706673"/>
              </p:ext>
            </p:extLst>
          </p:nvPr>
        </p:nvGraphicFramePr>
        <p:xfrm>
          <a:off x="1320800" y="1524000"/>
          <a:ext cx="965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97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549440-813E-0B42-FEE9-97C870A88E60}"/>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43053633-144F-E1C5-0ADD-2BAB5C09E887}"/>
              </a:ext>
            </a:extLst>
          </p:cNvPr>
          <p:cNvSpPr>
            <a:spLocks noGrp="1"/>
          </p:cNvSpPr>
          <p:nvPr>
            <p:ph type="body" sz="quarter" idx="16"/>
          </p:nvPr>
        </p:nvSpPr>
        <p:spPr/>
        <p:txBody>
          <a:bodyPr/>
          <a:lstStyle/>
          <a:p>
            <a:endParaRPr lang="en-US"/>
          </a:p>
        </p:txBody>
      </p:sp>
      <p:sp>
        <p:nvSpPr>
          <p:cNvPr id="6" name="Text Placeholder 5">
            <a:extLst>
              <a:ext uri="{FF2B5EF4-FFF2-40B4-BE49-F238E27FC236}">
                <a16:creationId xmlns:a16="http://schemas.microsoft.com/office/drawing/2014/main" id="{88B0A40C-FEBF-19E4-6DF3-1D738B17AED5}"/>
              </a:ext>
            </a:extLst>
          </p:cNvPr>
          <p:cNvSpPr>
            <a:spLocks noGrp="1"/>
          </p:cNvSpPr>
          <p:nvPr>
            <p:ph type="body" sz="quarter" idx="17"/>
          </p:nvPr>
        </p:nvSpPr>
        <p:spPr/>
        <p:txBody>
          <a:bodyPr/>
          <a:lstStyle/>
          <a:p>
            <a:endParaRPr lang="en-US"/>
          </a:p>
        </p:txBody>
      </p:sp>
      <p:sp>
        <p:nvSpPr>
          <p:cNvPr id="7" name="Rectangle 6">
            <a:extLst>
              <a:ext uri="{FF2B5EF4-FFF2-40B4-BE49-F238E27FC236}">
                <a16:creationId xmlns:a16="http://schemas.microsoft.com/office/drawing/2014/main" id="{0BCCF2F9-5E45-8634-AF2F-4B12FE006C12}"/>
              </a:ext>
            </a:extLst>
          </p:cNvPr>
          <p:cNvSpPr/>
          <p:nvPr/>
        </p:nvSpPr>
        <p:spPr bwMode="auto">
          <a:xfrm>
            <a:off x="533400" y="5943600"/>
            <a:ext cx="6400800" cy="8382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 name="Text Placeholder 8">
            <a:extLst>
              <a:ext uri="{FF2B5EF4-FFF2-40B4-BE49-F238E27FC236}">
                <a16:creationId xmlns:a16="http://schemas.microsoft.com/office/drawing/2014/main" id="{328E4DDF-8F29-4DFD-8A95-35276FCBEFDB}"/>
              </a:ext>
            </a:extLst>
          </p:cNvPr>
          <p:cNvSpPr>
            <a:spLocks noGrp="1"/>
          </p:cNvSpPr>
          <p:nvPr>
            <p:ph type="body" sz="quarter" idx="12"/>
          </p:nvPr>
        </p:nvSpPr>
        <p:spPr>
          <a:xfrm>
            <a:off x="3962399" y="2286000"/>
            <a:ext cx="7596877" cy="1447800"/>
          </a:xfrm>
        </p:spPr>
        <p:txBody>
          <a:bodyPr/>
          <a:lstStyle/>
          <a:p>
            <a:r>
              <a:rPr lang="en-US" dirty="0"/>
              <a:t>Commercial Operation Date (“COD”) Recommendations</a:t>
            </a:r>
          </a:p>
        </p:txBody>
      </p:sp>
    </p:spTree>
    <p:extLst>
      <p:ext uri="{BB962C8B-B14F-4D97-AF65-F5344CB8AC3E}">
        <p14:creationId xmlns:p14="http://schemas.microsoft.com/office/powerpoint/2010/main" val="11219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sz="half" idx="1"/>
          </p:nvPr>
        </p:nvSpPr>
        <p:spPr>
          <a:xfrm>
            <a:off x="914400" y="1371600"/>
            <a:ext cx="10185400" cy="927020"/>
          </a:xfrm>
          <a:solidFill>
            <a:schemeClr val="tx1">
              <a:lumMod val="20000"/>
              <a:lumOff val="80000"/>
            </a:schemeClr>
          </a:solidFill>
        </p:spPr>
        <p:txBody>
          <a:bodyPr/>
          <a:lstStyle/>
          <a:p>
            <a:pPr marL="0" indent="0">
              <a:buNone/>
            </a:pPr>
            <a:r>
              <a:rPr lang="en-US" sz="2400" b="1" dirty="0"/>
              <a:t>NOTE: Commercial Operation Date requirement needs to fit with PJM queue requirements</a:t>
            </a: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t>Commercial Operation Date Recommendation</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fld id="{31C790AD-FA6F-AC4B-8DD5-8F16113E1AE2}" type="slidenum">
              <a:rPr lang="en-US" smtClean="0"/>
              <a:pPr/>
              <a:t>28</a:t>
            </a:fld>
            <a:endParaRPr lang="en-US"/>
          </a:p>
        </p:txBody>
      </p:sp>
      <p:sp>
        <p:nvSpPr>
          <p:cNvPr id="13" name="TextBox 12">
            <a:extLst>
              <a:ext uri="{FF2B5EF4-FFF2-40B4-BE49-F238E27FC236}">
                <a16:creationId xmlns:a16="http://schemas.microsoft.com/office/drawing/2014/main" id="{4B0CDF90-B2ED-4FDE-AFDC-208759DE1BAA}"/>
              </a:ext>
            </a:extLst>
          </p:cNvPr>
          <p:cNvSpPr txBox="1"/>
          <p:nvPr/>
        </p:nvSpPr>
        <p:spPr bwMode="auto">
          <a:xfrm>
            <a:off x="914400" y="770720"/>
            <a:ext cx="9906000" cy="4836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571500" indent="-571500" algn="l">
              <a:lnSpc>
                <a:spcPct val="80000"/>
              </a:lnSpc>
              <a:spcAft>
                <a:spcPts val="400"/>
              </a:spcAft>
              <a:buFont typeface="Arial" panose="020B0604020202020204" pitchFamily="34" charset="0"/>
              <a:buChar char="•"/>
            </a:pPr>
            <a:endParaRPr lang="en-US" sz="3200" b="0" dirty="0">
              <a:solidFill>
                <a:srgbClr val="595959"/>
              </a:solidFill>
              <a:latin typeface="Calibri"/>
              <a:cs typeface="Calibri"/>
            </a:endParaRPr>
          </a:p>
          <a:p>
            <a:pPr marL="571500" indent="-571500" algn="l">
              <a:lnSpc>
                <a:spcPct val="80000"/>
              </a:lnSpc>
              <a:spcAft>
                <a:spcPts val="400"/>
              </a:spcAft>
              <a:buFont typeface="Arial" panose="020B0604020202020204" pitchFamily="34" charset="0"/>
              <a:buChar char="•"/>
            </a:pPr>
            <a:endParaRPr lang="en-US" sz="3200" b="0" dirty="0">
              <a:solidFill>
                <a:srgbClr val="595959"/>
              </a:solidFill>
              <a:latin typeface="Calibri"/>
              <a:cs typeface="Calibri"/>
            </a:endParaRPr>
          </a:p>
          <a:p>
            <a:pPr marL="571500" indent="-571500" algn="l">
              <a:lnSpc>
                <a:spcPct val="80000"/>
              </a:lnSpc>
              <a:spcAft>
                <a:spcPts val="400"/>
              </a:spcAft>
              <a:buFont typeface="Arial" panose="020B0604020202020204" pitchFamily="34" charset="0"/>
              <a:buChar char="•"/>
            </a:pPr>
            <a:endParaRPr lang="en-US" sz="3200" b="0" dirty="0">
              <a:solidFill>
                <a:srgbClr val="595959"/>
              </a:solidFill>
              <a:latin typeface="Calibri"/>
              <a:cs typeface="Calibri"/>
            </a:endParaRPr>
          </a:p>
          <a:p>
            <a:pPr marL="571500" indent="-571500" algn="l">
              <a:lnSpc>
                <a:spcPct val="80000"/>
              </a:lnSpc>
              <a:spcAft>
                <a:spcPts val="400"/>
              </a:spcAft>
              <a:buFont typeface="Arial" panose="020B0604020202020204" pitchFamily="34" charset="0"/>
              <a:buChar char="•"/>
            </a:pPr>
            <a:endParaRPr lang="en-US" sz="3200" b="0" dirty="0">
              <a:solidFill>
                <a:srgbClr val="595959"/>
              </a:solidFill>
              <a:latin typeface="Calibri"/>
              <a:cs typeface="Calibri"/>
            </a:endParaRPr>
          </a:p>
          <a:p>
            <a:pPr marL="571500" indent="-571500" algn="l">
              <a:lnSpc>
                <a:spcPct val="80000"/>
              </a:lnSpc>
              <a:spcAft>
                <a:spcPts val="400"/>
              </a:spcAft>
              <a:buFont typeface="Arial" panose="020B0604020202020204" pitchFamily="34" charset="0"/>
              <a:buChar char="•"/>
            </a:pPr>
            <a:r>
              <a:rPr lang="en-US" sz="2800" b="0" dirty="0">
                <a:solidFill>
                  <a:srgbClr val="595959"/>
                </a:solidFill>
                <a:latin typeface="Calibri"/>
                <a:cs typeface="Calibri"/>
              </a:rPr>
              <a:t>COD Requirements are needed to ensure that the awards are in line with cost structures at the time the projects are built</a:t>
            </a:r>
          </a:p>
          <a:p>
            <a:pPr marL="571500" indent="-571500" algn="l">
              <a:lnSpc>
                <a:spcPct val="80000"/>
              </a:lnSpc>
              <a:spcAft>
                <a:spcPts val="400"/>
              </a:spcAft>
              <a:buFont typeface="Arial" panose="020B0604020202020204" pitchFamily="34" charset="0"/>
              <a:buChar char="•"/>
            </a:pPr>
            <a:endParaRPr lang="en-US" sz="2800" b="0" dirty="0">
              <a:solidFill>
                <a:srgbClr val="595959"/>
              </a:solidFill>
              <a:latin typeface="Calibri"/>
              <a:cs typeface="Calibri"/>
            </a:endParaRPr>
          </a:p>
          <a:p>
            <a:pPr marL="571500" indent="-571500" algn="l">
              <a:lnSpc>
                <a:spcPct val="80000"/>
              </a:lnSpc>
              <a:spcAft>
                <a:spcPts val="400"/>
              </a:spcAft>
              <a:buFont typeface="Arial" panose="020B0604020202020204" pitchFamily="34" charset="0"/>
              <a:buChar char="•"/>
            </a:pPr>
            <a:r>
              <a:rPr lang="en-US" sz="2800" b="0" dirty="0">
                <a:solidFill>
                  <a:srgbClr val="595959"/>
                </a:solidFill>
                <a:latin typeface="Calibri"/>
                <a:cs typeface="Calibri"/>
              </a:rPr>
              <a:t>Recommend 3-year COD deadline—For awards made in 2023, deadline would be 2026. </a:t>
            </a:r>
          </a:p>
          <a:p>
            <a:pPr algn="l">
              <a:lnSpc>
                <a:spcPct val="80000"/>
              </a:lnSpc>
              <a:spcAft>
                <a:spcPts val="400"/>
              </a:spcAft>
            </a:pPr>
            <a:endParaRPr lang="en-US" sz="2800" b="0" dirty="0">
              <a:solidFill>
                <a:srgbClr val="595959"/>
              </a:solidFill>
              <a:latin typeface="Calibri"/>
              <a:cs typeface="Calibri"/>
            </a:endParaRPr>
          </a:p>
          <a:p>
            <a:pPr marL="571500" indent="-571500" algn="l">
              <a:lnSpc>
                <a:spcPct val="80000"/>
              </a:lnSpc>
              <a:spcAft>
                <a:spcPts val="400"/>
              </a:spcAft>
              <a:buFont typeface="Arial" panose="020B0604020202020204" pitchFamily="34" charset="0"/>
              <a:buChar char="•"/>
            </a:pPr>
            <a:r>
              <a:rPr lang="en-US" sz="2800" b="0" dirty="0">
                <a:solidFill>
                  <a:srgbClr val="595959"/>
                </a:solidFill>
                <a:latin typeface="Calibri"/>
                <a:cs typeface="Calibri"/>
              </a:rPr>
              <a:t>We consider this in line with a pre-qualification requirement of an existing PJM queue position</a:t>
            </a:r>
          </a:p>
        </p:txBody>
      </p:sp>
    </p:spTree>
    <p:extLst>
      <p:ext uri="{BB962C8B-B14F-4D97-AF65-F5344CB8AC3E}">
        <p14:creationId xmlns:p14="http://schemas.microsoft.com/office/powerpoint/2010/main" val="1823248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9F513D9-1A1B-43D1-A8DA-816B241B62E5}"/>
              </a:ext>
            </a:extLst>
          </p:cNvPr>
          <p:cNvGraphicFramePr>
            <a:graphicFrameLocks noGrp="1"/>
          </p:cNvGraphicFramePr>
          <p:nvPr>
            <p:ph sz="half" idx="1"/>
            <p:extLst>
              <p:ext uri="{D42A27DB-BD31-4B8C-83A1-F6EECF244321}">
                <p14:modId xmlns:p14="http://schemas.microsoft.com/office/powerpoint/2010/main" val="1497536248"/>
              </p:ext>
            </p:extLst>
          </p:nvPr>
        </p:nvGraphicFramePr>
        <p:xfrm>
          <a:off x="1320800" y="1524000"/>
          <a:ext cx="9271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F006DCA-7874-4853-AED6-994FF0AFE1B3}"/>
              </a:ext>
            </a:extLst>
          </p:cNvPr>
          <p:cNvSpPr>
            <a:spLocks noGrp="1"/>
          </p:cNvSpPr>
          <p:nvPr>
            <p:ph type="title"/>
          </p:nvPr>
        </p:nvSpPr>
        <p:spPr/>
        <p:txBody>
          <a:bodyPr/>
          <a:lstStyle/>
          <a:p>
            <a:r>
              <a:rPr lang="en-US"/>
              <a:t>How to provide stakeholder input</a:t>
            </a:r>
          </a:p>
        </p:txBody>
      </p:sp>
      <p:sp>
        <p:nvSpPr>
          <p:cNvPr id="4" name="Slide Number Placeholder 3">
            <a:extLst>
              <a:ext uri="{FF2B5EF4-FFF2-40B4-BE49-F238E27FC236}">
                <a16:creationId xmlns:a16="http://schemas.microsoft.com/office/drawing/2014/main" id="{0443F7E3-810D-4647-9976-921E88691531}"/>
              </a:ext>
            </a:extLst>
          </p:cNvPr>
          <p:cNvSpPr>
            <a:spLocks noGrp="1"/>
          </p:cNvSpPr>
          <p:nvPr>
            <p:ph type="sldNum" sz="quarter" idx="11"/>
          </p:nvPr>
        </p:nvSpPr>
        <p:spPr/>
        <p:txBody>
          <a:bodyPr/>
          <a:lstStyle/>
          <a:p>
            <a:fld id="{31C790AD-FA6F-AC4B-8DD5-8F16113E1AE2}" type="slidenum">
              <a:rPr lang="en-US" smtClean="0"/>
              <a:pPr/>
              <a:t>29</a:t>
            </a:fld>
            <a:endParaRPr lang="en-US"/>
          </a:p>
        </p:txBody>
      </p:sp>
    </p:spTree>
    <p:extLst>
      <p:ext uri="{BB962C8B-B14F-4D97-AF65-F5344CB8AC3E}">
        <p14:creationId xmlns:p14="http://schemas.microsoft.com/office/powerpoint/2010/main" val="83117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buNone/>
            </a:pPr>
            <a:r>
              <a:rPr lang="en-US" dirty="0">
                <a:latin typeface="Helvetica" pitchFamily="34" charset="0"/>
              </a:rPr>
              <a:t>This meeting will focus on the following part of the CSI Straw Proposal released on </a:t>
            </a:r>
            <a:br>
              <a:rPr lang="en-US" dirty="0">
                <a:latin typeface="Helvetica" pitchFamily="34" charset="0"/>
              </a:rPr>
            </a:br>
            <a:r>
              <a:rPr lang="en-US" dirty="0">
                <a:latin typeface="Helvetica" pitchFamily="34" charset="0"/>
              </a:rPr>
              <a:t>April 26, 2022:</a:t>
            </a:r>
          </a:p>
          <a:p>
            <a:r>
              <a:rPr lang="en-US" dirty="0">
                <a:latin typeface="Helvetica" pitchFamily="34" charset="0"/>
              </a:rPr>
              <a:t>Section IV.B - Project pre-qualification, bid participation fees, and commercial operation date requirements </a:t>
            </a:r>
          </a:p>
        </p:txBody>
      </p:sp>
      <p:sp>
        <p:nvSpPr>
          <p:cNvPr id="3" name="Title 2"/>
          <p:cNvSpPr>
            <a:spLocks noGrp="1"/>
          </p:cNvSpPr>
          <p:nvPr>
            <p:ph type="title"/>
          </p:nvPr>
        </p:nvSpPr>
        <p:spPr/>
        <p:txBody>
          <a:bodyPr/>
          <a:lstStyle/>
          <a:p>
            <a:r>
              <a:rPr lang="en-US">
                <a:latin typeface="Helvetica" pitchFamily="34" charset="0"/>
              </a:rPr>
              <a:t>Covered in this meeting</a:t>
            </a:r>
          </a:p>
        </p:txBody>
      </p:sp>
    </p:spTree>
    <p:extLst>
      <p:ext uri="{BB962C8B-B14F-4D97-AF65-F5344CB8AC3E}">
        <p14:creationId xmlns:p14="http://schemas.microsoft.com/office/powerpoint/2010/main" val="3312836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sz="half" idx="1"/>
          </p:nvPr>
        </p:nvSpPr>
        <p:spPr>
          <a:xfrm>
            <a:off x="1143000" y="1066800"/>
            <a:ext cx="9652000" cy="5029200"/>
          </a:xfrm>
        </p:spPr>
        <p:txBody>
          <a:bodyPr/>
          <a:lstStyle/>
          <a:p>
            <a:r>
              <a:rPr lang="en-US" sz="2400" dirty="0"/>
              <a:t>Depending on number of registrants, speaking time per person may be limited to 5 minutes—please be respectful of other speakers.</a:t>
            </a:r>
          </a:p>
          <a:p>
            <a:r>
              <a:rPr lang="en-US" sz="2400" dirty="0"/>
              <a:t>The next five speakers are posted in the chat. We will call on speakers in order. If your name is not showing (only a phone number), please raise your hand when it is your turn to speak.</a:t>
            </a:r>
          </a:p>
          <a:p>
            <a:pPr marL="0" marR="0">
              <a:spcBef>
                <a:spcPts val="1500"/>
              </a:spcBef>
              <a:spcAft>
                <a:spcPts val="750"/>
              </a:spcAft>
            </a:pPr>
            <a:r>
              <a:rPr lang="en-US" sz="2400" dirty="0">
                <a:solidFill>
                  <a:schemeClr val="tx1"/>
                </a:solidFill>
                <a:effectLst/>
                <a:latin typeface="+mn-lt"/>
                <a:ea typeface="Times New Roman" panose="02020603050405020304" pitchFamily="18" charset="0"/>
              </a:rPr>
              <a:t>Phone controls for participants</a:t>
            </a:r>
            <a:endParaRPr lang="en-US" sz="2400" dirty="0">
              <a:solidFill>
                <a:schemeClr val="tx1"/>
              </a:solidFill>
              <a:effectLst/>
              <a:latin typeface="+mn-lt"/>
              <a:ea typeface="Calibri" panose="020F0502020204030204" pitchFamily="34" charset="0"/>
            </a:endParaRPr>
          </a:p>
          <a:p>
            <a:pPr marL="544068" lvl="2">
              <a:lnSpc>
                <a:spcPts val="1650"/>
              </a:lnSpc>
              <a:spcBef>
                <a:spcPts val="0"/>
              </a:spcBef>
              <a:spcAft>
                <a:spcPts val="750"/>
              </a:spcAft>
            </a:pPr>
            <a:r>
              <a:rPr lang="en-US" sz="1800" dirty="0">
                <a:solidFill>
                  <a:schemeClr val="tx1"/>
                </a:solidFill>
                <a:effectLst/>
                <a:latin typeface="Arial" panose="020B0604020202020204" pitchFamily="34" charset="0"/>
                <a:ea typeface="Calibri" panose="020F0502020204030204" pitchFamily="34" charset="0"/>
              </a:rPr>
              <a:t>The following commands can be entered via DTMF tones using your phone's dial pad while in a Zoom meeting:</a:t>
            </a:r>
            <a:endParaRPr lang="en-US" sz="1800" dirty="0">
              <a:solidFill>
                <a:schemeClr val="tx1"/>
              </a:solidFill>
              <a:effectLst/>
              <a:latin typeface="Times New Roman" panose="02020603050405020304" pitchFamily="18" charset="0"/>
              <a:ea typeface="Calibri" panose="020F0502020204030204" pitchFamily="34" charset="0"/>
            </a:endParaRPr>
          </a:p>
          <a:p>
            <a:pPr lvl="2" indent="-342900">
              <a:lnSpc>
                <a:spcPts val="1650"/>
              </a:lnSpc>
              <a:spcBef>
                <a:spcPts val="0"/>
              </a:spcBef>
              <a:spcAft>
                <a:spcPts val="0"/>
              </a:spcAft>
              <a:buSzPts val="1000"/>
              <a:buFont typeface="Symbol" panose="05050102010706020507" pitchFamily="18" charset="2"/>
              <a:buChar char=""/>
              <a:tabLst>
                <a:tab pos="457200" algn="l"/>
              </a:tabLst>
            </a:pPr>
            <a:r>
              <a:rPr lang="en-US" sz="1800" b="1" dirty="0">
                <a:solidFill>
                  <a:schemeClr val="tx1"/>
                </a:solidFill>
                <a:effectLst/>
                <a:latin typeface="Arial" panose="020B0604020202020204" pitchFamily="34" charset="0"/>
                <a:ea typeface="Calibri" panose="020F0502020204030204" pitchFamily="34" charset="0"/>
              </a:rPr>
              <a:t>*6</a:t>
            </a:r>
            <a:r>
              <a:rPr lang="en-US" sz="1800" dirty="0">
                <a:solidFill>
                  <a:schemeClr val="tx1"/>
                </a:solidFill>
                <a:effectLst/>
                <a:latin typeface="Arial" panose="020B0604020202020204" pitchFamily="34" charset="0"/>
                <a:ea typeface="Calibri" panose="020F0502020204030204" pitchFamily="34" charset="0"/>
              </a:rPr>
              <a:t> - Toggle mute/unmute</a:t>
            </a:r>
            <a:endParaRPr lang="en-US" sz="1800" dirty="0">
              <a:solidFill>
                <a:schemeClr val="tx1"/>
              </a:solidFill>
              <a:effectLst/>
              <a:latin typeface="Calibri" panose="020F0502020204030204" pitchFamily="34" charset="0"/>
              <a:ea typeface="Calibri" panose="020F0502020204030204" pitchFamily="34" charset="0"/>
            </a:endParaRPr>
          </a:p>
          <a:p>
            <a:pPr lvl="2" indent="-342900">
              <a:lnSpc>
                <a:spcPts val="1650"/>
              </a:lnSpc>
              <a:spcBef>
                <a:spcPts val="0"/>
              </a:spcBef>
              <a:spcAft>
                <a:spcPts val="0"/>
              </a:spcAft>
              <a:buSzPts val="1000"/>
              <a:buFont typeface="Symbol" panose="05050102010706020507" pitchFamily="18" charset="2"/>
              <a:buChar char=""/>
              <a:tabLst>
                <a:tab pos="457200" algn="l"/>
              </a:tabLst>
            </a:pPr>
            <a:r>
              <a:rPr lang="en-US" sz="1800" b="1" dirty="0">
                <a:solidFill>
                  <a:schemeClr val="tx1"/>
                </a:solidFill>
                <a:effectLst/>
                <a:latin typeface="Arial" panose="020B0604020202020204" pitchFamily="34" charset="0"/>
                <a:ea typeface="Calibri" panose="020F0502020204030204" pitchFamily="34" charset="0"/>
              </a:rPr>
              <a:t>*9</a:t>
            </a:r>
            <a:r>
              <a:rPr lang="en-US" sz="1800" dirty="0">
                <a:solidFill>
                  <a:schemeClr val="tx1"/>
                </a:solidFill>
                <a:effectLst/>
                <a:latin typeface="Arial" panose="020B0604020202020204" pitchFamily="34" charset="0"/>
                <a:ea typeface="Calibri" panose="020F0502020204030204" pitchFamily="34" charset="0"/>
              </a:rPr>
              <a:t> - </a:t>
            </a:r>
            <a:r>
              <a:rPr lang="en-US" sz="1800" u="sng" dirty="0">
                <a:solidFill>
                  <a:srgbClr val="2D8CFF"/>
                </a:solidFill>
                <a:effectLst/>
                <a:latin typeface="Calibri" panose="020F0502020204030204" pitchFamily="34" charset="0"/>
                <a:ea typeface="Calibri" panose="020F0502020204030204" pitchFamily="34" charset="0"/>
                <a:hlinkClick r:id="rId3"/>
              </a:rPr>
              <a:t>Raise hand</a:t>
            </a:r>
            <a:endParaRPr lang="en-US" sz="2800" dirty="0"/>
          </a:p>
          <a:p>
            <a:r>
              <a:rPr lang="en-US" sz="2400" dirty="0"/>
              <a:t>At the conclusion of our pre-registered speakers list, we will invite additional speakers to raise their hands to speak.</a:t>
            </a: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t>Stakeholder Comments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fld id="{31C790AD-FA6F-AC4B-8DD5-8F16113E1AE2}" type="slidenum">
              <a:rPr lang="en-US" smtClean="0"/>
              <a:pPr/>
              <a:t>30</a:t>
            </a:fld>
            <a:endParaRPr lang="en-US"/>
          </a:p>
        </p:txBody>
      </p:sp>
    </p:spTree>
    <p:extLst>
      <p:ext uri="{BB962C8B-B14F-4D97-AF65-F5344CB8AC3E}">
        <p14:creationId xmlns:p14="http://schemas.microsoft.com/office/powerpoint/2010/main" val="3676569713"/>
      </p:ext>
    </p:extLst>
  </p:cSld>
  <p:clrMapOvr>
    <a:masterClrMapping/>
  </p:clrMapOvr>
  <p:extLst mod="1">
    <p:ext uri="{6950BFC3-D8DA-4A85-94F7-54DA5524770B}">
      <p188:commentRel xmlns="" xmlns:p188="http://schemas.microsoft.com/office/powerpoint/2018/8/main" r:id="rId4"/>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C790AD-FA6F-AC4B-8DD5-8F16113E1AE2}" type="slidenum">
              <a:rPr lang="en-US" smtClean="0"/>
              <a:pPr/>
              <a:t>31</a:t>
            </a:fld>
            <a:endParaRPr lang="en-US"/>
          </a:p>
        </p:txBody>
      </p:sp>
      <p:sp>
        <p:nvSpPr>
          <p:cNvPr id="9" name="Rectangle 12">
            <a:extLst>
              <a:ext uri="{FF2B5EF4-FFF2-40B4-BE49-F238E27FC236}">
                <a16:creationId xmlns:a16="http://schemas.microsoft.com/office/drawing/2014/main" id="{55A11781-6EC0-4C9C-B163-6E7161140A15}"/>
              </a:ext>
            </a:extLst>
          </p:cNvPr>
          <p:cNvSpPr>
            <a:spLocks noGrp="1" noChangeArrowheads="1"/>
          </p:cNvSpPr>
          <p:nvPr>
            <p:ph type="title"/>
          </p:nvPr>
        </p:nvSpPr>
        <p:spPr>
          <a:xfrm>
            <a:off x="2400300" y="1981200"/>
            <a:ext cx="7391400" cy="1066800"/>
          </a:xfrm>
          <a:prstGeom prst="rect">
            <a:avLst/>
          </a:prstGeom>
        </p:spPr>
        <p:txBody>
          <a:bodyPr/>
          <a:lstStyle/>
          <a:p>
            <a:pPr algn="ctr"/>
            <a:r>
              <a:rPr lang="en-US" sz="4800" dirty="0">
                <a:solidFill>
                  <a:schemeClr val="tx2"/>
                </a:solidFill>
                <a:latin typeface="Calibri" panose="020F0502020204030204" pitchFamily="34" charset="0"/>
                <a:cs typeface="Calibri" panose="020F0502020204030204" pitchFamily="34" charset="0"/>
              </a:rPr>
              <a:t>Thank you</a:t>
            </a:r>
            <a:br>
              <a:rPr lang="en-US" sz="4800" dirty="0">
                <a:solidFill>
                  <a:schemeClr val="tx2"/>
                </a:solidFill>
                <a:latin typeface="Calibri" panose="020F0502020204030204" pitchFamily="34" charset="0"/>
                <a:cs typeface="Calibri" panose="020F0502020204030204" pitchFamily="34" charset="0"/>
              </a:rPr>
            </a:br>
            <a:endParaRPr lang="en-US" dirty="0">
              <a:solidFill>
                <a:schemeClr val="tx2"/>
              </a:solidFill>
              <a:latin typeface="Calibri" panose="020F0502020204030204" pitchFamily="34" charset="0"/>
              <a:cs typeface="Calibri" panose="020F0502020204030204" pitchFamily="34" charset="0"/>
            </a:endParaRPr>
          </a:p>
        </p:txBody>
      </p:sp>
      <p:sp>
        <p:nvSpPr>
          <p:cNvPr id="10" name="Rectangle 13">
            <a:extLst>
              <a:ext uri="{FF2B5EF4-FFF2-40B4-BE49-F238E27FC236}">
                <a16:creationId xmlns:a16="http://schemas.microsoft.com/office/drawing/2014/main" id="{F70D032C-519E-4C90-B03B-F4DE4CDA05C5}"/>
              </a:ext>
            </a:extLst>
          </p:cNvPr>
          <p:cNvSpPr txBox="1">
            <a:spLocks noChangeArrowheads="1"/>
          </p:cNvSpPr>
          <p:nvPr/>
        </p:nvSpPr>
        <p:spPr>
          <a:xfrm>
            <a:off x="6324600" y="3352800"/>
            <a:ext cx="3886200" cy="2209800"/>
          </a:xfrm>
          <a:prstGeom prst="rect">
            <a:avLst/>
          </a:prstGeom>
        </p:spPr>
        <p:txBody>
          <a:bodyPr/>
          <a:lstStyle>
            <a:lvl1pPr marL="320040" indent="-320040" algn="l" rtl="0" eaLnBrk="1" fontAlgn="base" hangingPunct="1">
              <a:spcBef>
                <a:spcPct val="20000"/>
              </a:spcBef>
              <a:spcAft>
                <a:spcPct val="0"/>
              </a:spcAft>
              <a:buClr>
                <a:srgbClr val="D70D17"/>
              </a:buClr>
              <a:buSzPct val="110000"/>
              <a:buFont typeface="Wingdings" charset="0"/>
              <a:buChar char="§"/>
              <a:defRPr sz="2200" b="0" i="0">
                <a:solidFill>
                  <a:schemeClr val="tx2"/>
                </a:solidFill>
                <a:latin typeface="Calibri"/>
                <a:ea typeface="+mn-ea"/>
                <a:cs typeface="Calibri"/>
              </a:defRPr>
            </a:lvl1pPr>
            <a:lvl2pPr marL="548640" indent="-228600" algn="l" rtl="0" eaLnBrk="1" fontAlgn="base" hangingPunct="1">
              <a:spcBef>
                <a:spcPct val="20000"/>
              </a:spcBef>
              <a:spcAft>
                <a:spcPct val="0"/>
              </a:spcAft>
              <a:buClr>
                <a:srgbClr val="D70D17"/>
              </a:buClr>
              <a:buSzPct val="120000"/>
              <a:buFont typeface="Calibri" panose="020F0502020204030204" pitchFamily="34" charset="0"/>
              <a:buChar char="‐"/>
              <a:defRPr sz="2000" b="0" i="0">
                <a:solidFill>
                  <a:schemeClr val="tx2"/>
                </a:solidFill>
                <a:latin typeface="Calibri"/>
                <a:ea typeface="+mn-ea"/>
                <a:cs typeface="Calibri"/>
              </a:defRPr>
            </a:lvl2pPr>
            <a:lvl3pPr marL="777240" indent="-228600" algn="l" rtl="0" eaLnBrk="1" fontAlgn="base" hangingPunct="1">
              <a:spcBef>
                <a:spcPct val="20000"/>
              </a:spcBef>
              <a:spcAft>
                <a:spcPct val="0"/>
              </a:spcAft>
              <a:buClr>
                <a:srgbClr val="D70D17"/>
              </a:buClr>
              <a:buSzPct val="110000"/>
              <a:buFont typeface="Arial" panose="020B0604020202020204" pitchFamily="34" charset="0"/>
              <a:buChar char="•"/>
              <a:defRPr sz="1800" b="0" i="0">
                <a:solidFill>
                  <a:schemeClr val="tx2"/>
                </a:solidFill>
                <a:latin typeface="Calibri"/>
                <a:ea typeface="+mn-ea"/>
                <a:cs typeface="Calibri"/>
              </a:defRPr>
            </a:lvl3pPr>
            <a:lvl4pPr marL="1005840" indent="-228600" algn="l" rtl="0" eaLnBrk="1" fontAlgn="base" hangingPunct="1">
              <a:spcBef>
                <a:spcPct val="20000"/>
              </a:spcBef>
              <a:spcAft>
                <a:spcPct val="0"/>
              </a:spcAft>
              <a:buClr>
                <a:schemeClr val="accent1"/>
              </a:buClr>
              <a:buSzPct val="9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spcBef>
                <a:spcPts val="300"/>
              </a:spcBef>
              <a:buNone/>
            </a:pPr>
            <a:r>
              <a:rPr lang="en-US" sz="2000" b="1" kern="0">
                <a:solidFill>
                  <a:srgbClr val="DA291C"/>
                </a:solidFill>
                <a:latin typeface="Calibri" panose="020F0502020204030204" pitchFamily="34" charset="0"/>
                <a:cs typeface="Calibri" panose="020F0502020204030204" pitchFamily="34" charset="0"/>
              </a:rPr>
              <a:t>DAYMARK ENERGY ADVISORS</a:t>
            </a:r>
          </a:p>
          <a:p>
            <a:pPr marL="0" indent="0">
              <a:buNone/>
            </a:pPr>
            <a:r>
              <a:rPr lang="en-US" sz="1600"/>
              <a:t>Our team brings deep knowledge and an integrated view of energy infrastructure, regulation, and markets to help our clients make well-informed business, capital investment, and policy decisions in the face of transformative change to achieve decarbonization.</a:t>
            </a:r>
          </a:p>
        </p:txBody>
      </p:sp>
      <p:sp>
        <p:nvSpPr>
          <p:cNvPr id="11" name="Rectangle 13">
            <a:extLst>
              <a:ext uri="{FF2B5EF4-FFF2-40B4-BE49-F238E27FC236}">
                <a16:creationId xmlns:a16="http://schemas.microsoft.com/office/drawing/2014/main" id="{4F2BB21D-2BDD-4B75-8BE5-1CC1A08B3F14}"/>
              </a:ext>
            </a:extLst>
          </p:cNvPr>
          <p:cNvSpPr txBox="1">
            <a:spLocks noChangeArrowheads="1"/>
          </p:cNvSpPr>
          <p:nvPr/>
        </p:nvSpPr>
        <p:spPr>
          <a:xfrm>
            <a:off x="1981200" y="3352800"/>
            <a:ext cx="3886200" cy="2209800"/>
          </a:xfrm>
          <a:prstGeom prst="rect">
            <a:avLst/>
          </a:prstGeom>
        </p:spPr>
        <p:txBody>
          <a:bodyPr/>
          <a:lstStyle>
            <a:lvl1pPr marL="320040" indent="-320040" algn="l" rtl="0" eaLnBrk="1" fontAlgn="base" hangingPunct="1">
              <a:spcBef>
                <a:spcPct val="20000"/>
              </a:spcBef>
              <a:spcAft>
                <a:spcPct val="0"/>
              </a:spcAft>
              <a:buClr>
                <a:srgbClr val="D70D17"/>
              </a:buClr>
              <a:buSzPct val="110000"/>
              <a:buFont typeface="Wingdings" charset="0"/>
              <a:buChar char="§"/>
              <a:defRPr sz="2200" b="0" i="0">
                <a:solidFill>
                  <a:schemeClr val="tx2"/>
                </a:solidFill>
                <a:latin typeface="Calibri"/>
                <a:ea typeface="+mn-ea"/>
                <a:cs typeface="Calibri"/>
              </a:defRPr>
            </a:lvl1pPr>
            <a:lvl2pPr marL="548640" indent="-228600" algn="l" rtl="0" eaLnBrk="1" fontAlgn="base" hangingPunct="1">
              <a:spcBef>
                <a:spcPct val="20000"/>
              </a:spcBef>
              <a:spcAft>
                <a:spcPct val="0"/>
              </a:spcAft>
              <a:buClr>
                <a:srgbClr val="D70D17"/>
              </a:buClr>
              <a:buSzPct val="120000"/>
              <a:buFont typeface="Calibri" panose="020F0502020204030204" pitchFamily="34" charset="0"/>
              <a:buChar char="‐"/>
              <a:defRPr sz="2000" b="0" i="0">
                <a:solidFill>
                  <a:schemeClr val="tx2"/>
                </a:solidFill>
                <a:latin typeface="Calibri"/>
                <a:ea typeface="+mn-ea"/>
                <a:cs typeface="Calibri"/>
              </a:defRPr>
            </a:lvl2pPr>
            <a:lvl3pPr marL="777240" indent="-228600" algn="l" rtl="0" eaLnBrk="1" fontAlgn="base" hangingPunct="1">
              <a:spcBef>
                <a:spcPct val="20000"/>
              </a:spcBef>
              <a:spcAft>
                <a:spcPct val="0"/>
              </a:spcAft>
              <a:buClr>
                <a:srgbClr val="D70D17"/>
              </a:buClr>
              <a:buSzPct val="110000"/>
              <a:buFont typeface="Arial" panose="020B0604020202020204" pitchFamily="34" charset="0"/>
              <a:buChar char="•"/>
              <a:defRPr sz="1800" b="0" i="0">
                <a:solidFill>
                  <a:schemeClr val="tx2"/>
                </a:solidFill>
                <a:latin typeface="Calibri"/>
                <a:ea typeface="+mn-ea"/>
                <a:cs typeface="Calibri"/>
              </a:defRPr>
            </a:lvl3pPr>
            <a:lvl4pPr marL="1005840" indent="-228600" algn="l" rtl="0" eaLnBrk="1" fontAlgn="base" hangingPunct="1">
              <a:spcBef>
                <a:spcPct val="20000"/>
              </a:spcBef>
              <a:spcAft>
                <a:spcPct val="0"/>
              </a:spcAft>
              <a:buClr>
                <a:schemeClr val="accent1"/>
              </a:buClr>
              <a:buSzPct val="9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lgn="r">
              <a:spcBef>
                <a:spcPts val="300"/>
              </a:spcBef>
              <a:buNone/>
            </a:pPr>
            <a:r>
              <a:rPr lang="en-US" sz="2000" b="1" kern="0">
                <a:solidFill>
                  <a:srgbClr val="DA291C"/>
                </a:solidFill>
                <a:latin typeface="Calibri" panose="020F0502020204030204" pitchFamily="34" charset="0"/>
                <a:cs typeface="Calibri" panose="020F0502020204030204" pitchFamily="34" charset="0"/>
              </a:rPr>
              <a:t>Carrie Gilbert</a:t>
            </a:r>
          </a:p>
          <a:p>
            <a:pPr marL="0" indent="0" algn="r">
              <a:buNone/>
            </a:pPr>
            <a:r>
              <a:rPr lang="en-US" sz="2000" b="1">
                <a:solidFill>
                  <a:schemeClr val="accent1"/>
                </a:solidFill>
              </a:rPr>
              <a:t>Louisa Lund</a:t>
            </a:r>
          </a:p>
        </p:txBody>
      </p:sp>
      <p:sp>
        <p:nvSpPr>
          <p:cNvPr id="12" name="Rectangle 12">
            <a:extLst>
              <a:ext uri="{FF2B5EF4-FFF2-40B4-BE49-F238E27FC236}">
                <a16:creationId xmlns:a16="http://schemas.microsoft.com/office/drawing/2014/main" id="{1CACE960-6B89-4151-9B15-B924F1930398}"/>
              </a:ext>
            </a:extLst>
          </p:cNvPr>
          <p:cNvSpPr txBox="1">
            <a:spLocks noChangeArrowheads="1"/>
          </p:cNvSpPr>
          <p:nvPr/>
        </p:nvSpPr>
        <p:spPr bwMode="auto">
          <a:xfrm>
            <a:off x="2400300" y="5745162"/>
            <a:ext cx="73914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i="0">
                <a:solidFill>
                  <a:srgbClr val="D70D17"/>
                </a:solidFill>
                <a:latin typeface="Calibri"/>
                <a:ea typeface="+mj-ea"/>
                <a:cs typeface="Calibri"/>
              </a:defRPr>
            </a:lvl1pPr>
            <a:lvl2pPr algn="l" rtl="0" fontAlgn="base">
              <a:spcBef>
                <a:spcPct val="0"/>
              </a:spcBef>
              <a:spcAft>
                <a:spcPct val="0"/>
              </a:spcAft>
              <a:defRPr sz="2400" b="1">
                <a:solidFill>
                  <a:srgbClr val="FF7E27"/>
                </a:solidFill>
                <a:latin typeface="Arial" charset="0"/>
                <a:ea typeface="ＭＳ Ｐゴシック" charset="0"/>
                <a:cs typeface="ＭＳ Ｐゴシック" charset="0"/>
              </a:defRPr>
            </a:lvl2pPr>
            <a:lvl3pPr algn="l" rtl="0" fontAlgn="base">
              <a:spcBef>
                <a:spcPct val="0"/>
              </a:spcBef>
              <a:spcAft>
                <a:spcPct val="0"/>
              </a:spcAft>
              <a:defRPr sz="2400" b="1">
                <a:solidFill>
                  <a:srgbClr val="FF7E27"/>
                </a:solidFill>
                <a:latin typeface="Arial" charset="0"/>
                <a:ea typeface="ＭＳ Ｐゴシック" charset="0"/>
                <a:cs typeface="ＭＳ Ｐゴシック" charset="0"/>
              </a:defRPr>
            </a:lvl3pPr>
            <a:lvl4pPr algn="l" rtl="0" fontAlgn="base">
              <a:spcBef>
                <a:spcPct val="0"/>
              </a:spcBef>
              <a:spcAft>
                <a:spcPct val="0"/>
              </a:spcAft>
              <a:defRPr sz="2400" b="1">
                <a:solidFill>
                  <a:srgbClr val="FF7E27"/>
                </a:solidFill>
                <a:latin typeface="Arial" charset="0"/>
                <a:ea typeface="ＭＳ Ｐゴシック" charset="0"/>
                <a:cs typeface="ＭＳ Ｐゴシック" charset="0"/>
              </a:defRPr>
            </a:lvl4pPr>
            <a:lvl5pPr algn="l" rtl="0" fontAlgn="base">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fontAlgn="base">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fontAlgn="base">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fontAlgn="base">
              <a:spcBef>
                <a:spcPct val="0"/>
              </a:spcBef>
              <a:spcAft>
                <a:spcPct val="0"/>
              </a:spcAft>
              <a:defRPr sz="2400" b="1">
                <a:solidFill>
                  <a:srgbClr val="FF7E27"/>
                </a:solidFill>
                <a:latin typeface="Arial" charset="0"/>
                <a:ea typeface="ＭＳ Ｐゴシック" charset="0"/>
                <a:cs typeface="ＭＳ Ｐゴシック" charset="0"/>
              </a:defRPr>
            </a:lvl9pPr>
          </a:lstStyle>
          <a:p>
            <a:pPr algn="ctr"/>
            <a:r>
              <a:rPr lang="en-US" b="0" cap="all">
                <a:solidFill>
                  <a:schemeClr val="accent1"/>
                </a:solidFill>
                <a:latin typeface="Calibri" panose="020F0502020204030204" pitchFamily="34" charset="0"/>
                <a:cs typeface="Calibri" panose="020F0502020204030204" pitchFamily="34" charset="0"/>
              </a:rPr>
              <a:t>DaymarkEA.com</a:t>
            </a:r>
          </a:p>
        </p:txBody>
      </p:sp>
    </p:spTree>
    <p:extLst>
      <p:ext uri="{BB962C8B-B14F-4D97-AF65-F5344CB8AC3E}">
        <p14:creationId xmlns:p14="http://schemas.microsoft.com/office/powerpoint/2010/main" val="38636955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Helvetica" pitchFamily="34" charset="0"/>
              </a:rPr>
              <a:t>Stakeholder Comments</a:t>
            </a:r>
            <a:endParaRPr lang="en-US" sz="4000" dirty="0">
              <a:latin typeface="Helvetica" pitchFamily="34" charset="0"/>
            </a:endParaRPr>
          </a:p>
        </p:txBody>
      </p:sp>
    </p:spTree>
    <p:extLst>
      <p:ext uri="{BB962C8B-B14F-4D97-AF65-F5344CB8AC3E}">
        <p14:creationId xmlns:p14="http://schemas.microsoft.com/office/powerpoint/2010/main" val="2315266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idx="1"/>
          </p:nvPr>
        </p:nvSpPr>
        <p:spPr>
          <a:xfrm>
            <a:off x="762000" y="1643744"/>
            <a:ext cx="9277350" cy="4218745"/>
          </a:xfrm>
        </p:spPr>
        <p:txBody>
          <a:bodyPr/>
          <a:lstStyle/>
          <a:p>
            <a:r>
              <a:rPr lang="en-US" sz="1800">
                <a:latin typeface="Helvetica" pitchFamily="34" charset="0"/>
              </a:rPr>
              <a:t>The deadline for comments on the CSI Straw is 5:00 p.m. ET on Monday, June 20, 2022</a:t>
            </a:r>
          </a:p>
          <a:p>
            <a:r>
              <a:rPr lang="en-US" sz="1800">
                <a:latin typeface="Helvetica" pitchFamily="34" charset="0"/>
              </a:rPr>
              <a:t>Please submit comments directly to Docket No. QO21101186, using the “Post Comments” button on the Board’s Public Document Search tool.  </a:t>
            </a:r>
          </a:p>
          <a:p>
            <a:r>
              <a:rPr lang="en-US" sz="1800">
                <a:latin typeface="Helvetica" pitchFamily="34" charset="0"/>
              </a:rPr>
              <a:t>Comments are considered “public documents” for purposes of the State’s Open Public Records Act and any confidential information should be submitted in accordance with the procedures set forth in N.J.A.C. 14:1-12.3.  </a:t>
            </a:r>
          </a:p>
          <a:p>
            <a:r>
              <a:rPr lang="en-US" sz="1800">
                <a:latin typeface="Helvetica" pitchFamily="34" charset="0"/>
              </a:rPr>
              <a:t>Written comments may also be submitted to: </a:t>
            </a:r>
          </a:p>
          <a:p>
            <a:pPr marL="408051" lvl="2" indent="0">
              <a:buNone/>
            </a:pPr>
            <a:r>
              <a:rPr lang="en-US" sz="1800">
                <a:latin typeface="Helvetica" pitchFamily="34" charset="0"/>
              </a:rPr>
              <a:t>Carmen D. Diaz</a:t>
            </a:r>
          </a:p>
          <a:p>
            <a:pPr marL="408051" lvl="2" indent="0">
              <a:buNone/>
            </a:pPr>
            <a:r>
              <a:rPr lang="en-US" sz="1800">
                <a:latin typeface="Helvetica" pitchFamily="34" charset="0"/>
              </a:rPr>
              <a:t>Acting Secretary of the Board  </a:t>
            </a:r>
          </a:p>
          <a:p>
            <a:pPr marL="408051" lvl="2" indent="0">
              <a:buNone/>
            </a:pPr>
            <a:r>
              <a:rPr lang="en-US" sz="1800">
                <a:latin typeface="Helvetica" pitchFamily="34" charset="0"/>
              </a:rPr>
              <a:t>44 South Clinton Avenue, 1st Floor  </a:t>
            </a:r>
          </a:p>
          <a:p>
            <a:pPr marL="408051" lvl="2" indent="0">
              <a:buNone/>
            </a:pPr>
            <a:r>
              <a:rPr lang="en-US" sz="1800">
                <a:latin typeface="Helvetica" pitchFamily="34" charset="0"/>
              </a:rPr>
              <a:t>Post Office Box 350  </a:t>
            </a:r>
          </a:p>
          <a:p>
            <a:pPr marL="408051" lvl="2" indent="0">
              <a:buNone/>
            </a:pPr>
            <a:r>
              <a:rPr lang="en-US" sz="1800">
                <a:latin typeface="Helvetica" pitchFamily="34" charset="0"/>
              </a:rPr>
              <a:t>Trenton, NJ 08625-0350  </a:t>
            </a:r>
          </a:p>
          <a:p>
            <a:pPr marL="408051" lvl="2" indent="0">
              <a:buNone/>
            </a:pPr>
            <a:r>
              <a:rPr lang="en-US" sz="1800">
                <a:latin typeface="Helvetica" pitchFamily="34" charset="0"/>
              </a:rPr>
              <a:t>Phone: 609-292-1599  </a:t>
            </a:r>
          </a:p>
          <a:p>
            <a:pPr marL="408051" lvl="2" indent="0">
              <a:buNone/>
            </a:pPr>
            <a:r>
              <a:rPr lang="en-US" sz="1800">
                <a:latin typeface="Helvetica" pitchFamily="34" charset="0"/>
              </a:rPr>
              <a:t>Email: board.secretary@bpu.nj.gov </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C790AD-FA6F-AC4B-8DD5-8F16113E1AE2}" type="slidenum">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endParaRP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latin typeface="Helvetica" pitchFamily="34" charset="0"/>
              </a:rPr>
              <a:t>Written Stakeholder Comment Guidelines</a:t>
            </a:r>
          </a:p>
        </p:txBody>
      </p:sp>
    </p:spTree>
    <p:extLst>
      <p:ext uri="{BB962C8B-B14F-4D97-AF65-F5344CB8AC3E}">
        <p14:creationId xmlns:p14="http://schemas.microsoft.com/office/powerpoint/2010/main" val="4190767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9800"/>
            <a:ext cx="12496800" cy="1391077"/>
          </a:xfrm>
        </p:spPr>
        <p:txBody>
          <a:bodyPr/>
          <a:lstStyle/>
          <a:p>
            <a:pPr algn="ctr"/>
            <a:r>
              <a:rPr lang="en-US" sz="2800">
                <a:latin typeface="Helvetica" pitchFamily="34" charset="0"/>
              </a:rPr>
              <a:t>THANK YOU – Let’s continue the conversation</a:t>
            </a:r>
            <a:br>
              <a:rPr lang="en-US" sz="2800">
                <a:latin typeface="Helvetica" pitchFamily="34" charset="0"/>
              </a:rPr>
            </a:br>
            <a:r>
              <a:rPr lang="en-US" sz="1800" b="0">
                <a:latin typeface="Helvetica" pitchFamily="34" charset="0"/>
              </a:rPr>
              <a:t>veronique.oomen@bpu.nj.gov</a:t>
            </a:r>
            <a:endParaRPr lang="en-US" sz="2400" b="0">
              <a:latin typeface="Helvetica" pitchFamily="34" charset="0"/>
            </a:endParaRPr>
          </a:p>
        </p:txBody>
      </p:sp>
    </p:spTree>
    <p:extLst>
      <p:ext uri="{BB962C8B-B14F-4D97-AF65-F5344CB8AC3E}">
        <p14:creationId xmlns:p14="http://schemas.microsoft.com/office/powerpoint/2010/main" val="355087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91440" tIns="45720" rIns="91440" bIns="45720" anchor="t"/>
          <a:lstStyle/>
          <a:p>
            <a:r>
              <a:rPr lang="en-US" dirty="0">
                <a:latin typeface="Helvetica" pitchFamily="34" charset="0"/>
              </a:rPr>
              <a:t>All attendees will be automatically muted</a:t>
            </a:r>
          </a:p>
          <a:p>
            <a:r>
              <a:rPr lang="en-US" dirty="0">
                <a:latin typeface="Helvetica" pitchFamily="34" charset="0"/>
              </a:rPr>
              <a:t>Questions? Please use the “Q &amp;A” function in Zoom</a:t>
            </a:r>
          </a:p>
          <a:p>
            <a:r>
              <a:rPr lang="en-US" dirty="0">
                <a:latin typeface="Helvetica" pitchFamily="34" charset="0"/>
              </a:rPr>
              <a:t>We will address clarifying questions at the end of each section</a:t>
            </a:r>
          </a:p>
          <a:p>
            <a:r>
              <a:rPr lang="en-US" dirty="0">
                <a:latin typeface="Helvetica" pitchFamily="34" charset="0"/>
              </a:rPr>
              <a:t>Please note that the “Chat” function in Zoom is not available for this meeting</a:t>
            </a:r>
          </a:p>
          <a:p>
            <a:r>
              <a:rPr lang="en-US" dirty="0">
                <a:latin typeface="Helvetica" pitchFamily="34" charset="0"/>
              </a:rPr>
              <a:t>This meeting is being recorded. A copy of the recording and slides will be made available on the BPU website:</a:t>
            </a:r>
            <a:br>
              <a:rPr lang="en-US" dirty="0">
                <a:latin typeface="Helvetica" pitchFamily="34" charset="0"/>
              </a:rPr>
            </a:br>
            <a:r>
              <a:rPr lang="en-US" dirty="0">
                <a:solidFill>
                  <a:srgbClr val="002060"/>
                </a:solidFill>
                <a:latin typeface="Helvetica" pitchFamily="34" charset="0"/>
                <a:hlinkClick r:id="rId3"/>
              </a:rPr>
              <a:t>https://www.nj.gov/bpu/newsroom/public/</a:t>
            </a:r>
            <a:r>
              <a:rPr lang="en-US" dirty="0">
                <a:solidFill>
                  <a:srgbClr val="002060"/>
                </a:solidFill>
                <a:latin typeface="Helvetica" pitchFamily="34" charset="0"/>
              </a:rPr>
              <a:t> </a:t>
            </a:r>
          </a:p>
        </p:txBody>
      </p:sp>
      <p:sp>
        <p:nvSpPr>
          <p:cNvPr id="3" name="Title 2"/>
          <p:cNvSpPr>
            <a:spLocks noGrp="1"/>
          </p:cNvSpPr>
          <p:nvPr>
            <p:ph type="title"/>
          </p:nvPr>
        </p:nvSpPr>
        <p:spPr/>
        <p:txBody>
          <a:bodyPr/>
          <a:lstStyle/>
          <a:p>
            <a:r>
              <a:rPr lang="en-US"/>
              <a:t>Webinar Instruction Page</a:t>
            </a:r>
          </a:p>
        </p:txBody>
      </p:sp>
    </p:spTree>
    <p:extLst>
      <p:ext uri="{BB962C8B-B14F-4D97-AF65-F5344CB8AC3E}">
        <p14:creationId xmlns:p14="http://schemas.microsoft.com/office/powerpoint/2010/main" val="136600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a:latin typeface="Helvetica" pitchFamily="34" charset="0"/>
              </a:rPr>
              <a:t>This presentation is provided for informational purposes only and should not be taken to represent the views of the New Jersey Board of Public Utilities, its Commissioners, or the State of New Jersey. Please be aware that any information presented is subject to change if there are changes to New Jersey statutes, rules, or policies. </a:t>
            </a:r>
          </a:p>
          <a:p>
            <a:pPr marL="0" indent="0">
              <a:buNone/>
            </a:pPr>
            <a:r>
              <a:rPr lang="en-US" b="1">
                <a:latin typeface="Helvetica" pitchFamily="34" charset="0"/>
              </a:rPr>
              <a:t>All viewers are responsible for ensuring that they rely only on current legal authority regarding the matters covered in the presentation.</a:t>
            </a:r>
          </a:p>
          <a:p>
            <a:pPr marL="0" indent="0">
              <a:buNone/>
            </a:pPr>
            <a:endParaRPr lang="en-US"/>
          </a:p>
        </p:txBody>
      </p:sp>
      <p:sp>
        <p:nvSpPr>
          <p:cNvPr id="3" name="Title 2"/>
          <p:cNvSpPr>
            <a:spLocks noGrp="1"/>
          </p:cNvSpPr>
          <p:nvPr>
            <p:ph type="title"/>
          </p:nvPr>
        </p:nvSpPr>
        <p:spPr/>
        <p:txBody>
          <a:bodyPr/>
          <a:lstStyle/>
          <a:p>
            <a:r>
              <a:rPr lang="en-US">
                <a:latin typeface="Helvetica" pitchFamily="34" charset="0"/>
              </a:rPr>
              <a:t>Disclaimer</a:t>
            </a:r>
          </a:p>
        </p:txBody>
      </p:sp>
    </p:spTree>
    <p:extLst>
      <p:ext uri="{BB962C8B-B14F-4D97-AF65-F5344CB8AC3E}">
        <p14:creationId xmlns:p14="http://schemas.microsoft.com/office/powerpoint/2010/main" val="132124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idx="1"/>
          </p:nvPr>
        </p:nvSpPr>
        <p:spPr>
          <a:xfrm>
            <a:off x="762000" y="1643744"/>
            <a:ext cx="10090982" cy="4218745"/>
          </a:xfrm>
        </p:spPr>
        <p:txBody>
          <a:bodyPr/>
          <a:lstStyle/>
          <a:p>
            <a:r>
              <a:rPr lang="en-US" sz="1800" dirty="0">
                <a:latin typeface="Helvetica" pitchFamily="34" charset="0"/>
              </a:rPr>
              <a:t>The deadline for comments on the CSI Straw is 5:00 p.m. ET on Monday, June 20, 2022.</a:t>
            </a:r>
          </a:p>
          <a:p>
            <a:r>
              <a:rPr lang="en-US" sz="1800" dirty="0">
                <a:latin typeface="Helvetica" pitchFamily="34" charset="0"/>
              </a:rPr>
              <a:t>Please submit comments directly to Docket No. QO21101186, using the “Post Comments” button on the Board’s Public Document Search tool.  </a:t>
            </a:r>
          </a:p>
          <a:p>
            <a:r>
              <a:rPr lang="en-US" sz="1800" dirty="0">
                <a:latin typeface="Helvetica" pitchFamily="34" charset="0"/>
              </a:rPr>
              <a:t>Comments are considered “public documents” for purposes of the State’s Open Public Records Act and any confidential information should be submitted in accordance with the procedures set forth in N.J.A.C. 14:1-12.3.  </a:t>
            </a:r>
          </a:p>
          <a:p>
            <a:r>
              <a:rPr lang="en-US" sz="1800" dirty="0">
                <a:latin typeface="Helvetica" pitchFamily="34" charset="0"/>
              </a:rPr>
              <a:t>Written comments may also be submitted to: </a:t>
            </a:r>
          </a:p>
          <a:p>
            <a:pPr marL="408051" lvl="2" indent="0">
              <a:buNone/>
            </a:pPr>
            <a:r>
              <a:rPr lang="en-US" sz="1800" dirty="0">
                <a:latin typeface="Helvetica" pitchFamily="34" charset="0"/>
              </a:rPr>
              <a:t>Carmen D. Diaz</a:t>
            </a:r>
          </a:p>
          <a:p>
            <a:pPr marL="408051" lvl="2" indent="0">
              <a:buNone/>
            </a:pPr>
            <a:r>
              <a:rPr lang="en-US" sz="1800" dirty="0">
                <a:latin typeface="Helvetica" pitchFamily="34" charset="0"/>
              </a:rPr>
              <a:t>Acting Secretary of the Board  </a:t>
            </a:r>
          </a:p>
          <a:p>
            <a:pPr marL="408051" lvl="2" indent="0">
              <a:buNone/>
            </a:pPr>
            <a:r>
              <a:rPr lang="en-US" sz="1800" dirty="0">
                <a:latin typeface="Helvetica" pitchFamily="34" charset="0"/>
              </a:rPr>
              <a:t>44 South Clinton Avenue, 1st Floor  </a:t>
            </a:r>
          </a:p>
          <a:p>
            <a:pPr marL="408051" lvl="2" indent="0">
              <a:buNone/>
            </a:pPr>
            <a:r>
              <a:rPr lang="en-US" sz="1800" dirty="0">
                <a:latin typeface="Helvetica" pitchFamily="34" charset="0"/>
              </a:rPr>
              <a:t>Post Office Box 350  </a:t>
            </a:r>
          </a:p>
          <a:p>
            <a:pPr marL="408051" lvl="2" indent="0">
              <a:buNone/>
            </a:pPr>
            <a:r>
              <a:rPr lang="en-US" sz="1800" dirty="0">
                <a:latin typeface="Helvetica" pitchFamily="34" charset="0"/>
              </a:rPr>
              <a:t>Trenton, NJ 08625-0350  </a:t>
            </a:r>
          </a:p>
          <a:p>
            <a:pPr marL="408051" lvl="2" indent="0">
              <a:buNone/>
            </a:pPr>
            <a:r>
              <a:rPr lang="en-US" sz="1800" dirty="0">
                <a:latin typeface="Helvetica" pitchFamily="34" charset="0"/>
              </a:rPr>
              <a:t>Phone: 609-292-1599  </a:t>
            </a:r>
          </a:p>
          <a:p>
            <a:pPr marL="408051" lvl="2" indent="0">
              <a:buNone/>
            </a:pPr>
            <a:r>
              <a:rPr lang="en-US" sz="1800" dirty="0">
                <a:latin typeface="Helvetica" pitchFamily="34" charset="0"/>
              </a:rPr>
              <a:t>Email: board.secretary@bpu.nj.gov </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C790AD-FA6F-AC4B-8DD5-8F16113E1AE2}" type="slidenum">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endParaRP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a:latin typeface="Helvetica" pitchFamily="34" charset="0"/>
              </a:rPr>
              <a:t>Written Stakeholder Comment Guidelines</a:t>
            </a:r>
          </a:p>
        </p:txBody>
      </p:sp>
    </p:spTree>
    <p:extLst>
      <p:ext uri="{BB962C8B-B14F-4D97-AF65-F5344CB8AC3E}">
        <p14:creationId xmlns:p14="http://schemas.microsoft.com/office/powerpoint/2010/main" val="140098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962400" y="2286000"/>
            <a:ext cx="7213600" cy="2209800"/>
          </a:xfrm>
        </p:spPr>
        <p:txBody>
          <a:bodyPr/>
          <a:lstStyle/>
          <a:p>
            <a:r>
              <a:rPr lang="en-US" dirty="0"/>
              <a:t>Competitive Solar Incentive (“CSI”)</a:t>
            </a:r>
          </a:p>
          <a:p>
            <a:r>
              <a:rPr lang="en-US" dirty="0"/>
              <a:t>   Program</a:t>
            </a:r>
          </a:p>
          <a:p>
            <a:r>
              <a:rPr lang="en-US" dirty="0"/>
              <a:t>Stakeholder Meeting #3</a:t>
            </a:r>
          </a:p>
          <a:p>
            <a:r>
              <a:rPr lang="en-US" dirty="0"/>
              <a:t>June 1, 2022</a:t>
            </a:r>
          </a:p>
        </p:txBody>
      </p:sp>
      <p:sp>
        <p:nvSpPr>
          <p:cNvPr id="4" name="Text Placeholder 3"/>
          <p:cNvSpPr>
            <a:spLocks noGrp="1"/>
          </p:cNvSpPr>
          <p:nvPr>
            <p:ph type="body" sz="quarter" idx="15"/>
          </p:nvPr>
        </p:nvSpPr>
        <p:spPr>
          <a:xfrm>
            <a:off x="1727200" y="6109604"/>
            <a:ext cx="4876800" cy="169277"/>
          </a:xfrm>
        </p:spPr>
        <p:txBody>
          <a:bodyPr/>
          <a:lstStyle/>
          <a:p>
            <a:r>
              <a:rPr lang="en-US" cap="all"/>
              <a:t>DAYMARK ENERGY ADVISORS</a:t>
            </a:r>
          </a:p>
        </p:txBody>
      </p:sp>
      <p:sp>
        <p:nvSpPr>
          <p:cNvPr id="5" name="Text Placeholder 4"/>
          <p:cNvSpPr>
            <a:spLocks noGrp="1"/>
          </p:cNvSpPr>
          <p:nvPr>
            <p:ph type="body" sz="quarter" idx="16"/>
          </p:nvPr>
        </p:nvSpPr>
        <p:spPr>
          <a:xfrm>
            <a:off x="1727200" y="6292484"/>
            <a:ext cx="4876800" cy="169277"/>
          </a:xfrm>
        </p:spPr>
        <p:txBody>
          <a:bodyPr/>
          <a:lstStyle/>
          <a:p>
            <a:r>
              <a:rPr lang="en-US" cap="all"/>
              <a:t>NJ BPU</a:t>
            </a:r>
          </a:p>
        </p:txBody>
      </p:sp>
      <p:sp>
        <p:nvSpPr>
          <p:cNvPr id="9" name="Text Placeholder 4">
            <a:extLst>
              <a:ext uri="{FF2B5EF4-FFF2-40B4-BE49-F238E27FC236}">
                <a16:creationId xmlns:a16="http://schemas.microsoft.com/office/drawing/2014/main" id="{B1EF4351-0860-43D6-B3AD-41C3D8AD103E}"/>
              </a:ext>
            </a:extLst>
          </p:cNvPr>
          <p:cNvSpPr txBox="1">
            <a:spLocks/>
          </p:cNvSpPr>
          <p:nvPr/>
        </p:nvSpPr>
        <p:spPr>
          <a:xfrm>
            <a:off x="1727200" y="6477001"/>
            <a:ext cx="3657600" cy="169277"/>
          </a:xfrm>
          <a:prstGeom prst="rect">
            <a:avLst/>
          </a:prstGeom>
        </p:spPr>
        <p:txBody>
          <a:bodyPr lIns="0" tIns="0" rIns="0" bIns="0">
            <a:noAutofit/>
          </a:bodyPr>
          <a:lstStyle>
            <a:lvl1pPr marL="0" indent="0" algn="l" rtl="0" eaLnBrk="1" fontAlgn="base" hangingPunct="1">
              <a:spcBef>
                <a:spcPct val="20000"/>
              </a:spcBef>
              <a:spcAft>
                <a:spcPct val="0"/>
              </a:spcAft>
              <a:buClr>
                <a:srgbClr val="D70D17"/>
              </a:buClr>
              <a:buSzPct val="110000"/>
              <a:buFont typeface="Wingdings" charset="0"/>
              <a:buNone/>
              <a:defRPr sz="11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r>
              <a:rPr lang="en-US" kern="0" cap="all" dirty="0"/>
              <a:t>June 1, 2022</a:t>
            </a:r>
          </a:p>
        </p:txBody>
      </p:sp>
    </p:spTree>
    <p:extLst>
      <p:ext uri="{BB962C8B-B14F-4D97-AF65-F5344CB8AC3E}">
        <p14:creationId xmlns:p14="http://schemas.microsoft.com/office/powerpoint/2010/main" val="92509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9E9855-EC63-404C-85E7-78792A209177}"/>
              </a:ext>
            </a:extLst>
          </p:cNvPr>
          <p:cNvSpPr>
            <a:spLocks noGrp="1"/>
          </p:cNvSpPr>
          <p:nvPr>
            <p:ph type="body" idx="1"/>
          </p:nvPr>
        </p:nvSpPr>
        <p:spPr>
          <a:xfrm>
            <a:off x="609600" y="1233250"/>
            <a:ext cx="5386917" cy="443150"/>
          </a:xfrm>
        </p:spPr>
        <p:txBody>
          <a:bodyPr/>
          <a:lstStyle/>
          <a:p>
            <a:r>
              <a:rPr lang="en-US"/>
              <a:t>Topic</a:t>
            </a:r>
          </a:p>
        </p:txBody>
      </p:sp>
      <p:sp>
        <p:nvSpPr>
          <p:cNvPr id="2" name="Content Placeholder 1">
            <a:extLst>
              <a:ext uri="{FF2B5EF4-FFF2-40B4-BE49-F238E27FC236}">
                <a16:creationId xmlns:a16="http://schemas.microsoft.com/office/drawing/2014/main" id="{B5AFAAA7-DA18-4FA6-9FB0-3048EDECE4D0}"/>
              </a:ext>
            </a:extLst>
          </p:cNvPr>
          <p:cNvSpPr>
            <a:spLocks noGrp="1"/>
          </p:cNvSpPr>
          <p:nvPr>
            <p:ph sz="half" idx="2"/>
          </p:nvPr>
        </p:nvSpPr>
        <p:spPr>
          <a:xfrm>
            <a:off x="609601" y="1744684"/>
            <a:ext cx="3276599" cy="4121349"/>
          </a:xfrm>
        </p:spPr>
        <p:txBody>
          <a:bodyPr/>
          <a:lstStyle/>
          <a:p>
            <a:pPr>
              <a:spcAft>
                <a:spcPts val="8000"/>
              </a:spcAft>
            </a:pPr>
            <a:r>
              <a:rPr lang="en-US"/>
              <a:t>Project pre-qualification</a:t>
            </a:r>
          </a:p>
          <a:p>
            <a:pPr>
              <a:spcAft>
                <a:spcPts val="8000"/>
              </a:spcAft>
            </a:pPr>
            <a:r>
              <a:rPr lang="en-US"/>
              <a:t>Bid participation fees</a:t>
            </a:r>
          </a:p>
          <a:p>
            <a:pPr>
              <a:spcAft>
                <a:spcPts val="8000"/>
              </a:spcAft>
            </a:pPr>
            <a:r>
              <a:rPr lang="en-US"/>
              <a:t>Commercial operation date requirements</a:t>
            </a:r>
          </a:p>
          <a:p>
            <a:pPr>
              <a:spcAft>
                <a:spcPts val="4000"/>
              </a:spcAft>
            </a:pPr>
            <a:endParaRPr lang="en-US"/>
          </a:p>
          <a:p>
            <a:pPr>
              <a:spcAft>
                <a:spcPts val="4000"/>
              </a:spcAft>
            </a:pPr>
            <a:endParaRPr lang="en-US"/>
          </a:p>
        </p:txBody>
      </p:sp>
      <p:sp>
        <p:nvSpPr>
          <p:cNvPr id="6" name="Text Placeholder 5">
            <a:extLst>
              <a:ext uri="{FF2B5EF4-FFF2-40B4-BE49-F238E27FC236}">
                <a16:creationId xmlns:a16="http://schemas.microsoft.com/office/drawing/2014/main" id="{467032E8-FC8B-47F1-B074-B0AE90805794}"/>
              </a:ext>
            </a:extLst>
          </p:cNvPr>
          <p:cNvSpPr>
            <a:spLocks noGrp="1"/>
          </p:cNvSpPr>
          <p:nvPr>
            <p:ph type="body" sz="quarter" idx="3"/>
          </p:nvPr>
        </p:nvSpPr>
        <p:spPr>
          <a:xfrm>
            <a:off x="6193368" y="1233250"/>
            <a:ext cx="5389033" cy="443150"/>
          </a:xfrm>
        </p:spPr>
        <p:txBody>
          <a:bodyPr/>
          <a:lstStyle/>
          <a:p>
            <a:r>
              <a:rPr lang="en-US"/>
              <a:t>Importance</a:t>
            </a:r>
          </a:p>
        </p:txBody>
      </p:sp>
      <p:sp>
        <p:nvSpPr>
          <p:cNvPr id="7" name="Content Placeholder 6">
            <a:extLst>
              <a:ext uri="{FF2B5EF4-FFF2-40B4-BE49-F238E27FC236}">
                <a16:creationId xmlns:a16="http://schemas.microsoft.com/office/drawing/2014/main" id="{92806173-8007-4666-86EB-9F6399ACF41D}"/>
              </a:ext>
            </a:extLst>
          </p:cNvPr>
          <p:cNvSpPr>
            <a:spLocks noGrp="1"/>
          </p:cNvSpPr>
          <p:nvPr>
            <p:ph sz="quarter" idx="4"/>
          </p:nvPr>
        </p:nvSpPr>
        <p:spPr>
          <a:xfrm>
            <a:off x="5791200" y="1802010"/>
            <a:ext cx="6172200" cy="4494215"/>
          </a:xfrm>
        </p:spPr>
        <p:txBody>
          <a:bodyPr lIns="91440" tIns="45720" rIns="91440" bIns="45720" anchor="t"/>
          <a:lstStyle/>
          <a:p>
            <a:pPr marL="0" indent="0">
              <a:buNone/>
            </a:pPr>
            <a:r>
              <a:rPr lang="en-US" sz="1800" dirty="0"/>
              <a:t>Ensure projects are eligible for the particular tranche, ensure projects are sufficiently mature and through the development process such that likelihood of completion is high.</a:t>
            </a:r>
          </a:p>
          <a:p>
            <a:pPr marL="0" indent="0">
              <a:buNone/>
            </a:pPr>
            <a:endParaRPr lang="en-US" sz="1800" dirty="0"/>
          </a:p>
          <a:p>
            <a:pPr marL="0" indent="0">
              <a:buNone/>
            </a:pPr>
            <a:r>
              <a:rPr lang="en-US" sz="1800" dirty="0"/>
              <a:t>Discourage speculative participation in the CSI process, help defray program costs.</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Provides requirements to ensure timely completion of projects therefore ongoing progress towards NJ’s solar goals at the least cost to ratepayers.</a:t>
            </a:r>
          </a:p>
          <a:p>
            <a:pPr marL="0" indent="0">
              <a:buNone/>
            </a:pPr>
            <a:endParaRPr lang="en-US" sz="1800" dirty="0"/>
          </a:p>
        </p:txBody>
      </p:sp>
      <p:sp>
        <p:nvSpPr>
          <p:cNvPr id="3" name="Title 2">
            <a:extLst>
              <a:ext uri="{FF2B5EF4-FFF2-40B4-BE49-F238E27FC236}">
                <a16:creationId xmlns:a16="http://schemas.microsoft.com/office/drawing/2014/main" id="{20065E8E-BCB9-4E5B-A248-F353FB9D0768}"/>
              </a:ext>
            </a:extLst>
          </p:cNvPr>
          <p:cNvSpPr>
            <a:spLocks noGrp="1"/>
          </p:cNvSpPr>
          <p:nvPr>
            <p:ph type="title"/>
          </p:nvPr>
        </p:nvSpPr>
        <p:spPr/>
        <p:txBody>
          <a:bodyPr/>
          <a:lstStyle/>
          <a:p>
            <a:r>
              <a:rPr lang="en-US"/>
              <a:t>Topics of today’s discussion</a:t>
            </a:r>
          </a:p>
        </p:txBody>
      </p:sp>
      <p:sp>
        <p:nvSpPr>
          <p:cNvPr id="4" name="Slide Number Placeholder 3">
            <a:extLst>
              <a:ext uri="{FF2B5EF4-FFF2-40B4-BE49-F238E27FC236}">
                <a16:creationId xmlns:a16="http://schemas.microsoft.com/office/drawing/2014/main" id="{FD4B2635-953D-4DFE-A9C4-BFFDB9E9AA8C}"/>
              </a:ext>
            </a:extLst>
          </p:cNvPr>
          <p:cNvSpPr>
            <a:spLocks noGrp="1"/>
          </p:cNvSpPr>
          <p:nvPr>
            <p:ph type="sldNum" sz="quarter" idx="11"/>
          </p:nvPr>
        </p:nvSpPr>
        <p:spPr/>
        <p:txBody>
          <a:bodyPr/>
          <a:lstStyle/>
          <a:p>
            <a:fld id="{31C790AD-FA6F-AC4B-8DD5-8F16113E1AE2}" type="slidenum">
              <a:rPr lang="en-US" smtClean="0"/>
              <a:pPr/>
              <a:t>8</a:t>
            </a:fld>
            <a:endParaRPr lang="en-US"/>
          </a:p>
        </p:txBody>
      </p:sp>
      <p:sp>
        <p:nvSpPr>
          <p:cNvPr id="8" name="Arrow: Right 7">
            <a:extLst>
              <a:ext uri="{FF2B5EF4-FFF2-40B4-BE49-F238E27FC236}">
                <a16:creationId xmlns:a16="http://schemas.microsoft.com/office/drawing/2014/main" id="{0054850B-0176-4905-A166-809F50C97626}"/>
              </a:ext>
            </a:extLst>
          </p:cNvPr>
          <p:cNvSpPr/>
          <p:nvPr/>
        </p:nvSpPr>
        <p:spPr bwMode="auto">
          <a:xfrm>
            <a:off x="3733800" y="1802010"/>
            <a:ext cx="1905000" cy="31271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9" name="Arrow: Right 8">
            <a:extLst>
              <a:ext uri="{FF2B5EF4-FFF2-40B4-BE49-F238E27FC236}">
                <a16:creationId xmlns:a16="http://schemas.microsoft.com/office/drawing/2014/main" id="{01E4E0AB-E732-4445-AFA0-B967B45665DD}"/>
              </a:ext>
            </a:extLst>
          </p:cNvPr>
          <p:cNvSpPr/>
          <p:nvPr/>
        </p:nvSpPr>
        <p:spPr bwMode="auto">
          <a:xfrm>
            <a:off x="3733800" y="3070719"/>
            <a:ext cx="1905000" cy="31271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0" name="Arrow: Right 9">
            <a:extLst>
              <a:ext uri="{FF2B5EF4-FFF2-40B4-BE49-F238E27FC236}">
                <a16:creationId xmlns:a16="http://schemas.microsoft.com/office/drawing/2014/main" id="{7DBAB8D6-BB6E-465A-B963-FE64F0DEE9C9}"/>
              </a:ext>
            </a:extLst>
          </p:cNvPr>
          <p:cNvSpPr/>
          <p:nvPr/>
        </p:nvSpPr>
        <p:spPr bwMode="auto">
          <a:xfrm>
            <a:off x="3733800" y="4586917"/>
            <a:ext cx="1905000" cy="31271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11850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65E8E-BCB9-4E5B-A248-F353FB9D0768}"/>
              </a:ext>
            </a:extLst>
          </p:cNvPr>
          <p:cNvSpPr>
            <a:spLocks noGrp="1"/>
          </p:cNvSpPr>
          <p:nvPr>
            <p:ph type="title"/>
          </p:nvPr>
        </p:nvSpPr>
        <p:spPr/>
        <p:txBody>
          <a:bodyPr/>
          <a:lstStyle/>
          <a:p>
            <a:r>
              <a:rPr lang="en-US" dirty="0"/>
              <a:t>Topics of Today’s Discussion</a:t>
            </a:r>
          </a:p>
        </p:txBody>
      </p:sp>
      <p:sp>
        <p:nvSpPr>
          <p:cNvPr id="4" name="Slide Number Placeholder 3">
            <a:extLst>
              <a:ext uri="{FF2B5EF4-FFF2-40B4-BE49-F238E27FC236}">
                <a16:creationId xmlns:a16="http://schemas.microsoft.com/office/drawing/2014/main" id="{FD4B2635-953D-4DFE-A9C4-BFFDB9E9AA8C}"/>
              </a:ext>
            </a:extLst>
          </p:cNvPr>
          <p:cNvSpPr>
            <a:spLocks noGrp="1"/>
          </p:cNvSpPr>
          <p:nvPr>
            <p:ph type="sldNum" sz="quarter" idx="11"/>
          </p:nvPr>
        </p:nvSpPr>
        <p:spPr/>
        <p:txBody>
          <a:bodyPr/>
          <a:lstStyle/>
          <a:p>
            <a:fld id="{31C790AD-FA6F-AC4B-8DD5-8F16113E1AE2}" type="slidenum">
              <a:rPr lang="en-US" smtClean="0"/>
              <a:pPr/>
              <a:t>9</a:t>
            </a:fld>
            <a:endParaRPr lang="en-US"/>
          </a:p>
        </p:txBody>
      </p:sp>
      <p:pic>
        <p:nvPicPr>
          <p:cNvPr id="20" name="Graphic 19" descr="Question Mark with solid fill">
            <a:extLst>
              <a:ext uri="{FF2B5EF4-FFF2-40B4-BE49-F238E27FC236}">
                <a16:creationId xmlns:a16="http://schemas.microsoft.com/office/drawing/2014/main" id="{5DE56E75-E997-4604-9E2D-C082F6F2581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86111" y="1524000"/>
            <a:ext cx="765823" cy="765823"/>
          </a:xfrm>
          <a:prstGeom prst="rect">
            <a:avLst/>
          </a:prstGeom>
        </p:spPr>
      </p:pic>
      <p:sp>
        <p:nvSpPr>
          <p:cNvPr id="24" name="Content Placeholder 6">
            <a:extLst>
              <a:ext uri="{FF2B5EF4-FFF2-40B4-BE49-F238E27FC236}">
                <a16:creationId xmlns:a16="http://schemas.microsoft.com/office/drawing/2014/main" id="{DE0768B5-4AD0-417B-B81D-1923654D6ED3}"/>
              </a:ext>
            </a:extLst>
          </p:cNvPr>
          <p:cNvSpPr txBox="1">
            <a:spLocks/>
          </p:cNvSpPr>
          <p:nvPr/>
        </p:nvSpPr>
        <p:spPr>
          <a:xfrm>
            <a:off x="2590800" y="1524000"/>
            <a:ext cx="8534400" cy="4495800"/>
          </a:xfrm>
          <a:prstGeom prst="rect">
            <a:avLst/>
          </a:prstGeom>
        </p:spPr>
        <p:txBody>
          <a:bodyPr lIns="91440" tIns="45720" rIns="91440" bIns="45720" anchor="t"/>
          <a:lstStyle>
            <a:lvl1pPr marL="320040" indent="-320040" algn="l" rtl="0" eaLnBrk="1" fontAlgn="base" hangingPunct="1">
              <a:spcBef>
                <a:spcPct val="20000"/>
              </a:spcBef>
              <a:spcAft>
                <a:spcPct val="0"/>
              </a:spcAft>
              <a:buClr>
                <a:srgbClr val="D70D17"/>
              </a:buClr>
              <a:buSzPct val="110000"/>
              <a:buFont typeface="Wingdings" charset="0"/>
              <a:buChar char="§"/>
              <a:defRPr sz="2000" b="0" i="0">
                <a:solidFill>
                  <a:schemeClr val="tx2"/>
                </a:solidFill>
                <a:latin typeface="Calibri"/>
                <a:ea typeface="+mn-ea"/>
                <a:cs typeface="Calibri"/>
              </a:defRPr>
            </a:lvl1pPr>
            <a:lvl2pPr marL="548640" indent="-228600" algn="l" rtl="0" eaLnBrk="1" fontAlgn="base" hangingPunct="1">
              <a:spcBef>
                <a:spcPct val="20000"/>
              </a:spcBef>
              <a:spcAft>
                <a:spcPct val="0"/>
              </a:spcAft>
              <a:buClr>
                <a:srgbClr val="D70D17"/>
              </a:buClr>
              <a:buSzPct val="120000"/>
              <a:buFont typeface="Calibri" panose="020F0502020204030204" pitchFamily="34" charset="0"/>
              <a:buChar char="-"/>
              <a:defRPr sz="1800" b="0" i="0">
                <a:solidFill>
                  <a:schemeClr val="tx2"/>
                </a:solidFill>
                <a:latin typeface="Calibri"/>
                <a:ea typeface="+mn-ea"/>
                <a:cs typeface="Calibri"/>
              </a:defRPr>
            </a:lvl2pPr>
            <a:lvl3pPr marL="777240" indent="-228600" algn="l" rtl="0" eaLnBrk="1" fontAlgn="base" hangingPunct="1">
              <a:spcBef>
                <a:spcPct val="20000"/>
              </a:spcBef>
              <a:spcAft>
                <a:spcPct val="0"/>
              </a:spcAft>
              <a:buClr>
                <a:srgbClr val="D70D17"/>
              </a:buClr>
              <a:buSzPct val="110000"/>
              <a:buFont typeface="Arial" panose="020B0604020202020204" pitchFamily="34" charset="0"/>
              <a:buChar char="•"/>
              <a:defRPr sz="1600" b="0" i="0">
                <a:solidFill>
                  <a:schemeClr val="tx2"/>
                </a:solidFill>
                <a:latin typeface="Calibri"/>
                <a:ea typeface="+mn-ea"/>
                <a:cs typeface="Calibri"/>
              </a:defRPr>
            </a:lvl3pPr>
            <a:lvl4pPr marL="1005840" indent="-228600" algn="l" rtl="0" eaLnBrk="1" fontAlgn="base" hangingPunct="1">
              <a:spcBef>
                <a:spcPct val="20000"/>
              </a:spcBef>
              <a:spcAft>
                <a:spcPct val="0"/>
              </a:spcAft>
              <a:buClr>
                <a:srgbClr val="D70D17"/>
              </a:buClr>
              <a:buSzPct val="110000"/>
              <a:buFont typeface="Wingdings" charset="0"/>
              <a:buChar char="§"/>
              <a:defRPr sz="1400">
                <a:solidFill>
                  <a:schemeClr val="tx2"/>
                </a:solidFill>
                <a:latin typeface="+mn-lt"/>
                <a:ea typeface="+mn-ea"/>
              </a:defRPr>
            </a:lvl4pPr>
            <a:lvl5pPr marL="2057400" indent="-228600" algn="l" rtl="0" eaLnBrk="1" fontAlgn="base" hangingPunct="1">
              <a:spcBef>
                <a:spcPct val="20000"/>
              </a:spcBef>
              <a:spcAft>
                <a:spcPct val="0"/>
              </a:spcAft>
              <a:buClr>
                <a:srgbClr val="D70D17"/>
              </a:buClr>
              <a:buSzPct val="110000"/>
              <a:buFont typeface="Wingdings" charset="0"/>
              <a:buChar char="§"/>
              <a:defRPr sz="1600">
                <a:solidFill>
                  <a:schemeClr val="tx2"/>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buFont typeface="Wingdings" charset="0"/>
              <a:buNone/>
            </a:pPr>
            <a:r>
              <a:rPr lang="en-US" sz="1800" kern="0" dirty="0"/>
              <a:t>Dealing with uncertainty and extended timelines in the interconnection process, especially on the FERC-jurisdictional (PJM) side</a:t>
            </a:r>
          </a:p>
          <a:p>
            <a:pPr marL="0" indent="0">
              <a:buFont typeface="Wingdings" charset="0"/>
              <a:buNone/>
            </a:pPr>
            <a:endParaRPr lang="en-US" sz="1800" kern="0" dirty="0"/>
          </a:p>
          <a:p>
            <a:pPr marL="0" indent="0">
              <a:buFont typeface="Wingdings" charset="0"/>
              <a:buNone/>
            </a:pPr>
            <a:endParaRPr lang="en-US" sz="1800" kern="0" dirty="0"/>
          </a:p>
          <a:p>
            <a:pPr marL="0" indent="0">
              <a:buFont typeface="Wingdings" charset="0"/>
              <a:buNone/>
            </a:pPr>
            <a:endParaRPr lang="en-US" sz="1800" kern="0" dirty="0"/>
          </a:p>
          <a:p>
            <a:pPr marL="0" indent="0">
              <a:buFont typeface="Wingdings" charset="0"/>
              <a:buNone/>
            </a:pPr>
            <a:r>
              <a:rPr lang="en-US" sz="1800" kern="0" dirty="0"/>
              <a:t>Managing requirements such that CSI Program does not impose excessive barriers and therefore limit participation (to the detriment of competition and ratepayer costs)</a:t>
            </a:r>
          </a:p>
          <a:p>
            <a:pPr marL="0" indent="0">
              <a:buFont typeface="Wingdings" charset="0"/>
              <a:buNone/>
            </a:pPr>
            <a:endParaRPr lang="en-US" sz="1800" kern="0" dirty="0"/>
          </a:p>
          <a:p>
            <a:pPr marL="0" indent="0">
              <a:buFont typeface="Wingdings" charset="0"/>
              <a:buNone/>
            </a:pPr>
            <a:endParaRPr lang="en-US" sz="1800" kern="0" dirty="0"/>
          </a:p>
          <a:p>
            <a:pPr marL="0" indent="0">
              <a:buFont typeface="Wingdings" charset="0"/>
              <a:buNone/>
            </a:pPr>
            <a:endParaRPr lang="en-US" sz="1800" kern="0" dirty="0"/>
          </a:p>
          <a:p>
            <a:pPr marL="0" indent="0">
              <a:buFont typeface="Wingdings" charset="0"/>
              <a:buNone/>
            </a:pPr>
            <a:endParaRPr lang="en-US" sz="1800" kern="0" dirty="0"/>
          </a:p>
          <a:p>
            <a:pPr marL="0" indent="0">
              <a:buFont typeface="Wingdings" charset="0"/>
              <a:buNone/>
            </a:pPr>
            <a:r>
              <a:rPr lang="en-US" sz="1800" kern="0" dirty="0"/>
              <a:t>Ensure projects get built, produce solar RECs (SREC-IIs), and support NJ’s solar goals</a:t>
            </a:r>
          </a:p>
        </p:txBody>
      </p:sp>
      <p:pic>
        <p:nvPicPr>
          <p:cNvPr id="25" name="Graphic 24" descr="Monthly calendar with solid fill">
            <a:extLst>
              <a:ext uri="{FF2B5EF4-FFF2-40B4-BE49-F238E27FC236}">
                <a16:creationId xmlns:a16="http://schemas.microsoft.com/office/drawing/2014/main" id="{0236145C-E19E-4E12-8412-E30072EB63D2}"/>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1351934" y="1524000"/>
            <a:ext cx="765823" cy="765823"/>
          </a:xfrm>
          <a:prstGeom prst="rect">
            <a:avLst/>
          </a:prstGeom>
        </p:spPr>
      </p:pic>
      <p:pic>
        <p:nvPicPr>
          <p:cNvPr id="26" name="Graphic 25" descr="Scales of justice with solid fill">
            <a:extLst>
              <a:ext uri="{FF2B5EF4-FFF2-40B4-BE49-F238E27FC236}">
                <a16:creationId xmlns:a16="http://schemas.microsoft.com/office/drawing/2014/main" id="{135FC66F-0FE7-4473-9DAB-9EF5AAA1C720}"/>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586111" y="3046088"/>
            <a:ext cx="765823" cy="765823"/>
          </a:xfrm>
          <a:prstGeom prst="rect">
            <a:avLst/>
          </a:prstGeom>
        </p:spPr>
      </p:pic>
      <p:pic>
        <p:nvPicPr>
          <p:cNvPr id="27" name="Graphic 26" descr="Construction Barricade with solid fill">
            <a:extLst>
              <a:ext uri="{FF2B5EF4-FFF2-40B4-BE49-F238E27FC236}">
                <a16:creationId xmlns:a16="http://schemas.microsoft.com/office/drawing/2014/main" id="{B53F30F1-238E-4386-A9C4-8466C2864696}"/>
              </a:ext>
            </a:extLst>
          </p:cNvPr>
          <p:cNvPicPr>
            <a:picLocks noChangeAspect="1"/>
          </p:cNvPicPr>
          <p:nvPr/>
        </p:nvPicPr>
        <p:blipFill>
          <a:blip r:embed="rId9">
            <a:extLst>
              <a:ext uri="{96DAC541-7B7A-43D3-8B79-37D633B846F1}">
                <asvg:svgBlip xmlns="" xmlns:asvg="http://schemas.microsoft.com/office/drawing/2016/SVG/main" r:embed="rId10"/>
              </a:ext>
            </a:extLst>
          </a:blip>
          <a:srcRect/>
          <a:stretch/>
        </p:blipFill>
        <p:spPr>
          <a:xfrm>
            <a:off x="1351934" y="3046088"/>
            <a:ext cx="765823" cy="765823"/>
          </a:xfrm>
          <a:prstGeom prst="rect">
            <a:avLst/>
          </a:prstGeom>
        </p:spPr>
      </p:pic>
      <p:pic>
        <p:nvPicPr>
          <p:cNvPr id="28" name="Graphic 27" descr="Checkbox Checked with solid fill">
            <a:extLst>
              <a:ext uri="{FF2B5EF4-FFF2-40B4-BE49-F238E27FC236}">
                <a16:creationId xmlns:a16="http://schemas.microsoft.com/office/drawing/2014/main" id="{8E59B1DA-1087-425F-BB59-C881478ACFFB}"/>
              </a:ext>
            </a:extLst>
          </p:cNvPr>
          <p:cNvPicPr>
            <a:picLocks noChangeAspect="1"/>
          </p:cNvPicPr>
          <p:nvPr/>
        </p:nvPicPr>
        <p:blipFill>
          <a:blip r:embed="rId11">
            <a:extLst>
              <a:ext uri="{96DAC541-7B7A-43D3-8B79-37D633B846F1}">
                <asvg:svgBlip xmlns="" xmlns:asvg="http://schemas.microsoft.com/office/drawing/2016/SVG/main" r:embed="rId12"/>
              </a:ext>
            </a:extLst>
          </a:blip>
          <a:srcRect/>
          <a:stretch/>
        </p:blipFill>
        <p:spPr>
          <a:xfrm>
            <a:off x="586111" y="4863502"/>
            <a:ext cx="765823" cy="765823"/>
          </a:xfrm>
          <a:prstGeom prst="rect">
            <a:avLst/>
          </a:prstGeom>
        </p:spPr>
      </p:pic>
      <p:pic>
        <p:nvPicPr>
          <p:cNvPr id="29" name="Graphic 28" descr="Solar Panels with solid fill">
            <a:extLst>
              <a:ext uri="{FF2B5EF4-FFF2-40B4-BE49-F238E27FC236}">
                <a16:creationId xmlns:a16="http://schemas.microsoft.com/office/drawing/2014/main" id="{A888B0B2-60A4-4630-86AB-6ADD00D877AA}"/>
              </a:ext>
            </a:extLst>
          </p:cNvPr>
          <p:cNvPicPr>
            <a:picLocks noChangeAspect="1"/>
          </p:cNvPicPr>
          <p:nvPr/>
        </p:nvPicPr>
        <p:blipFill>
          <a:blip r:embed="rId13">
            <a:extLst>
              <a:ext uri="{96DAC541-7B7A-43D3-8B79-37D633B846F1}">
                <asvg:svgBlip xmlns="" xmlns:asvg="http://schemas.microsoft.com/office/drawing/2016/SVG/main" r:embed="rId14"/>
              </a:ext>
            </a:extLst>
          </a:blip>
          <a:srcRect/>
          <a:stretch/>
        </p:blipFill>
        <p:spPr>
          <a:xfrm>
            <a:off x="1351934" y="4863502"/>
            <a:ext cx="765823" cy="765823"/>
          </a:xfrm>
          <a:prstGeom prst="rect">
            <a:avLst/>
          </a:prstGeom>
        </p:spPr>
      </p:pic>
    </p:spTree>
    <p:extLst>
      <p:ext uri="{BB962C8B-B14F-4D97-AF65-F5344CB8AC3E}">
        <p14:creationId xmlns:p14="http://schemas.microsoft.com/office/powerpoint/2010/main" val="4142234493"/>
      </p:ext>
    </p:extLst>
  </p:cSld>
  <p:clrMapOvr>
    <a:masterClrMapping/>
  </p:clrMapOvr>
</p:sld>
</file>

<file path=ppt/theme/theme1.xml><?xml version="1.0" encoding="utf-8"?>
<a:theme xmlns:a="http://schemas.openxmlformats.org/drawingml/2006/main" name="Daymark Final">
  <a:themeElements>
    <a:clrScheme name="Daymark - full accent colors">
      <a:dk1>
        <a:srgbClr val="505759"/>
      </a:dk1>
      <a:lt1>
        <a:srgbClr val="FFFFFF"/>
      </a:lt1>
      <a:dk2>
        <a:srgbClr val="505759"/>
      </a:dk2>
      <a:lt2>
        <a:srgbClr val="FFFFFF"/>
      </a:lt2>
      <a:accent1>
        <a:srgbClr val="DA291C"/>
      </a:accent1>
      <a:accent2>
        <a:srgbClr val="FAE100"/>
      </a:accent2>
      <a:accent3>
        <a:srgbClr val="97D700"/>
      </a:accent3>
      <a:accent4>
        <a:srgbClr val="009FDF"/>
      </a:accent4>
      <a:accent5>
        <a:srgbClr val="004C97"/>
      </a:accent5>
      <a:accent6>
        <a:srgbClr val="991E66"/>
      </a:accent6>
      <a:hlink>
        <a:srgbClr val="DA291C"/>
      </a:hlink>
      <a:folHlink>
        <a:srgbClr val="DA29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a:spPr>
      <a:bodyPr vert="horz" wrap="square" lIns="91440" tIns="45720" rIns="91440" bIns="45720" numCol="1" anchor="b" anchorCtr="0" compatLnSpc="1">
        <a:prstTxWarp prst="textNoShape">
          <a:avLst/>
        </a:prstTxWarp>
      </a:bodyPr>
      <a:lstStyle>
        <a:defPPr>
          <a:lnSpc>
            <a:spcPct val="80000"/>
          </a:lnSpc>
          <a:spcAft>
            <a:spcPts val="400"/>
          </a:spcAft>
          <a:defRPr dirty="0" smtClean="0">
            <a:solidFill>
              <a:srgbClr val="595959"/>
            </a:solidFill>
            <a:latin typeface="Calibri"/>
            <a:cs typeface="Calibri"/>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ct 12 presentation V1ccg" id="{095D2B25-8711-4F54-84BD-19B6ECBFC5AD}" vid="{EE2E73A8-BE53-4F1F-B649-75AFE4E38892}"/>
    </a:ext>
  </a:extLst>
</a:theme>
</file>

<file path=ppt/theme/theme2.xml><?xml version="1.0" encoding="utf-8"?>
<a:theme xmlns:a="http://schemas.openxmlformats.org/drawingml/2006/main" name="Daymark Final">
  <a:themeElements>
    <a:clrScheme name="Daymark - full accent colors">
      <a:dk1>
        <a:srgbClr val="505759"/>
      </a:dk1>
      <a:lt1>
        <a:srgbClr val="FFFFFF"/>
      </a:lt1>
      <a:dk2>
        <a:srgbClr val="505759"/>
      </a:dk2>
      <a:lt2>
        <a:srgbClr val="FFFFFF"/>
      </a:lt2>
      <a:accent1>
        <a:srgbClr val="DA291C"/>
      </a:accent1>
      <a:accent2>
        <a:srgbClr val="FAE100"/>
      </a:accent2>
      <a:accent3>
        <a:srgbClr val="97D700"/>
      </a:accent3>
      <a:accent4>
        <a:srgbClr val="009FDF"/>
      </a:accent4>
      <a:accent5>
        <a:srgbClr val="004C97"/>
      </a:accent5>
      <a:accent6>
        <a:srgbClr val="991E66"/>
      </a:accent6>
      <a:hlink>
        <a:srgbClr val="DA291C"/>
      </a:hlink>
      <a:folHlink>
        <a:srgbClr val="DA29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a:spPr>
      <a:bodyPr vert="horz" wrap="square" lIns="91440" tIns="45720" rIns="91440" bIns="45720" numCol="1" anchor="b" anchorCtr="0" compatLnSpc="1">
        <a:prstTxWarp prst="textNoShape">
          <a:avLst/>
        </a:prstTxWarp>
      </a:bodyPr>
      <a:lstStyle>
        <a:defPPr>
          <a:lnSpc>
            <a:spcPct val="80000"/>
          </a:lnSpc>
          <a:spcAft>
            <a:spcPts val="400"/>
          </a:spcAft>
          <a:defRPr dirty="0" smtClean="0">
            <a:solidFill>
              <a:srgbClr val="595959"/>
            </a:solidFill>
            <a:latin typeface="Calibri"/>
            <a:cs typeface="Calibri"/>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_®_Logo_widescreen.potx" id="{1675080C-B0A2-49A7-BF5F-3311BEF54A1A}" vid="{2F8DE5EC-A77F-455C-89AD-05FE86A243D7}"/>
    </a:ext>
  </a:extLst>
</a:theme>
</file>

<file path=ppt/theme/theme3.xml><?xml version="1.0" encoding="utf-8"?>
<a:theme xmlns:a="http://schemas.openxmlformats.org/drawingml/2006/main" name="FY20 Theme">
  <a:themeElements>
    <a:clrScheme name="NJBPU">
      <a:dk1>
        <a:sysClr val="windowText" lastClr="000000"/>
      </a:dk1>
      <a:lt1>
        <a:sysClr val="window" lastClr="FFFFFF"/>
      </a:lt1>
      <a:dk2>
        <a:srgbClr val="1F497D"/>
      </a:dk2>
      <a:lt2>
        <a:srgbClr val="EEECE1"/>
      </a:lt2>
      <a:accent1>
        <a:srgbClr val="029035"/>
      </a:accent1>
      <a:accent2>
        <a:srgbClr val="147BD1"/>
      </a:accent2>
      <a:accent3>
        <a:srgbClr val="EAAA00"/>
      </a:accent3>
      <a:accent4>
        <a:srgbClr val="006778"/>
      </a:accent4>
      <a:accent5>
        <a:srgbClr val="627D77"/>
      </a:accent5>
      <a:accent6>
        <a:srgbClr val="5E97AF"/>
      </a:accent6>
      <a:hlink>
        <a:srgbClr val="77C19A"/>
      </a:hlink>
      <a:folHlink>
        <a:srgbClr val="D0C8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an Energy PPT October 2019" id="{44A99DF6-BA32-427F-92B3-C530AFC5CF5B}" vid="{E5B10083-61A6-4197-8B9E-D4245668C2CB}"/>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EA5DC87340714681EE29FD2BD9871E" ma:contentTypeVersion="11" ma:contentTypeDescription="Create a new document." ma:contentTypeScope="" ma:versionID="efb6c05340fa097f680565e6e70a93bf">
  <xsd:schema xmlns:xsd="http://www.w3.org/2001/XMLSchema" xmlns:xs="http://www.w3.org/2001/XMLSchema" xmlns:p="http://schemas.microsoft.com/office/2006/metadata/properties" xmlns:ns3="843340e8-ccce-40d8-8933-0bed4edf7537" xmlns:ns4="0dc394d3-8711-49f5-843c-674610688489" targetNamespace="http://schemas.microsoft.com/office/2006/metadata/properties" ma:root="true" ma:fieldsID="e1a3ccd3a6b469849909c4e852a55608" ns3:_="" ns4:_="">
    <xsd:import namespace="843340e8-ccce-40d8-8933-0bed4edf7537"/>
    <xsd:import namespace="0dc394d3-8711-49f5-843c-67461068848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340e8-ccce-40d8-8933-0bed4edf7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394d3-8711-49f5-843c-67461068848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643AA6-3C68-4453-B983-872922D990BC}">
  <ds:schemaRefs>
    <ds:schemaRef ds:uri="http://schemas.microsoft.com/sharepoint/v3/contenttype/forms"/>
  </ds:schemaRefs>
</ds:datastoreItem>
</file>

<file path=customXml/itemProps2.xml><?xml version="1.0" encoding="utf-8"?>
<ds:datastoreItem xmlns:ds="http://schemas.openxmlformats.org/officeDocument/2006/customXml" ds:itemID="{CC258107-D423-4808-BB60-ABE86C368CF8}">
  <ds:schemaRefs>
    <ds:schemaRef ds:uri="0dc394d3-8711-49f5-843c-674610688489"/>
    <ds:schemaRef ds:uri="843340e8-ccce-40d8-8933-0bed4edf75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5360FD-DC5B-471E-B563-384BBD0D5086}">
  <ds:schemaRefs>
    <ds:schemaRef ds:uri="843340e8-ccce-40d8-8933-0bed4edf7537"/>
    <ds:schemaRef ds:uri="http://purl.org/dc/terms/"/>
    <ds:schemaRef ds:uri="http://www.w3.org/XML/1998/namespace"/>
    <ds:schemaRef ds:uri="http://schemas.microsoft.com/office/2006/documentManagement/types"/>
    <ds:schemaRef ds:uri="http://purl.org/dc/elements/1.1/"/>
    <ds:schemaRef ds:uri="0dc394d3-8711-49f5-843c-674610688489"/>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Oct 12 presentation V1ccg</Template>
  <TotalTime>237</TotalTime>
  <Words>2129</Words>
  <Application>Microsoft Office PowerPoint</Application>
  <PresentationFormat>Widescreen</PresentationFormat>
  <Paragraphs>293</Paragraphs>
  <Slides>34</Slides>
  <Notes>32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ＭＳ Ｐゴシック</vt:lpstr>
      <vt:lpstr>Arial</vt:lpstr>
      <vt:lpstr>Calibri</vt:lpstr>
      <vt:lpstr>Calibri Light</vt:lpstr>
      <vt:lpstr>Helvetica</vt:lpstr>
      <vt:lpstr>Helvetica Condensed</vt:lpstr>
      <vt:lpstr>Helvetica Neue</vt:lpstr>
      <vt:lpstr>Symbol</vt:lpstr>
      <vt:lpstr>Times New Roman</vt:lpstr>
      <vt:lpstr>Wingdings</vt:lpstr>
      <vt:lpstr>Daymark Final</vt:lpstr>
      <vt:lpstr>Daymark Final</vt:lpstr>
      <vt:lpstr>FY20 Theme</vt:lpstr>
      <vt:lpstr>PowerPoint Presentation</vt:lpstr>
      <vt:lpstr>Welcome</vt:lpstr>
      <vt:lpstr>Covered in this meeting</vt:lpstr>
      <vt:lpstr>Webinar Instruction Page</vt:lpstr>
      <vt:lpstr>Disclaimer</vt:lpstr>
      <vt:lpstr>Written Stakeholder Comment Guidelines</vt:lpstr>
      <vt:lpstr>PowerPoint Presentation</vt:lpstr>
      <vt:lpstr>Topics of today’s discussion</vt:lpstr>
      <vt:lpstr>Topics of Today’s Discussion</vt:lpstr>
      <vt:lpstr>Key themes from November stakeholder comments</vt:lpstr>
      <vt:lpstr>Key themes from November stakeholder comments (2)</vt:lpstr>
      <vt:lpstr>PowerPoint Presentation</vt:lpstr>
      <vt:lpstr>Project Prequalification Recommendations</vt:lpstr>
      <vt:lpstr>Elements of Pre-qualification</vt:lpstr>
      <vt:lpstr>Project Prequalification Recommendations</vt:lpstr>
      <vt:lpstr>Side note: Proposed Prequalification for projects sited on covered farmland</vt:lpstr>
      <vt:lpstr>Side note: Screening for covered farmland cap in bid review process</vt:lpstr>
      <vt:lpstr>Open issue: How to use PJM interconnection process in project pre-qualification</vt:lpstr>
      <vt:lpstr>Status: where the new PJM process proposal is at</vt:lpstr>
      <vt:lpstr>Implications for timing of projects now in the PJM queue</vt:lpstr>
      <vt:lpstr>Analysis of how queue timing may affect potential CSI projects</vt:lpstr>
      <vt:lpstr>For discussion: Understanding impacts of PJM Queue Reform</vt:lpstr>
      <vt:lpstr>PowerPoint Presentation</vt:lpstr>
      <vt:lpstr>Bid participation fee – reference states</vt:lpstr>
      <vt:lpstr>PJM’s proposed process – deposits summary</vt:lpstr>
      <vt:lpstr>Bid participation fee/escrow recommendations</vt:lpstr>
      <vt:lpstr>PowerPoint Presentation</vt:lpstr>
      <vt:lpstr>Commercial Operation Date Recommendation</vt:lpstr>
      <vt:lpstr>How to provide stakeholder input</vt:lpstr>
      <vt:lpstr>Stakeholder Comments</vt:lpstr>
      <vt:lpstr>Thank you </vt:lpstr>
      <vt:lpstr>Stakeholder Comments</vt:lpstr>
      <vt:lpstr>Written Stakeholder Comment Guidelines</vt:lpstr>
      <vt:lpstr>THANK YOU – Let’s continue the conversation veronique.oomen@bpu.nj.gov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Louisa Lund</dc:creator>
  <cp:lastModifiedBy>Oomen, Veronique [BPU]</cp:lastModifiedBy>
  <cp:revision>17</cp:revision>
  <cp:lastPrinted>2015-12-15T19:54:03Z</cp:lastPrinted>
  <dcterms:created xsi:type="dcterms:W3CDTF">2021-10-06T16:16:29Z</dcterms:created>
  <dcterms:modified xsi:type="dcterms:W3CDTF">2022-06-01T14:14:10Z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0x010100F4EA5DC87340714681EE29FD2BD9871E</vt:lpwstr>
  </property>
</Properties>
</file>